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1" r:id="rId1"/>
  </p:sldMasterIdLst>
  <p:notesMasterIdLst>
    <p:notesMasterId r:id="rId29"/>
  </p:notesMasterIdLst>
  <p:sldIdLst>
    <p:sldId id="257" r:id="rId2"/>
    <p:sldId id="259" r:id="rId3"/>
    <p:sldId id="295" r:id="rId4"/>
    <p:sldId id="258" r:id="rId5"/>
    <p:sldId id="264" r:id="rId6"/>
    <p:sldId id="266" r:id="rId7"/>
    <p:sldId id="272" r:id="rId8"/>
    <p:sldId id="273" r:id="rId9"/>
    <p:sldId id="274" r:id="rId10"/>
    <p:sldId id="275" r:id="rId11"/>
    <p:sldId id="269" r:id="rId12"/>
    <p:sldId id="291" r:id="rId13"/>
    <p:sldId id="276" r:id="rId14"/>
    <p:sldId id="279" r:id="rId15"/>
    <p:sldId id="292" r:id="rId16"/>
    <p:sldId id="293" r:id="rId17"/>
    <p:sldId id="296" r:id="rId18"/>
    <p:sldId id="287" r:id="rId19"/>
    <p:sldId id="280" r:id="rId20"/>
    <p:sldId id="283" r:id="rId21"/>
    <p:sldId id="284" r:id="rId22"/>
    <p:sldId id="297" r:id="rId23"/>
    <p:sldId id="282" r:id="rId24"/>
    <p:sldId id="288" r:id="rId25"/>
    <p:sldId id="294" r:id="rId26"/>
    <p:sldId id="289" r:id="rId27"/>
    <p:sldId id="290" r:id="rId28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7C80"/>
    <a:srgbClr val="660033"/>
    <a:srgbClr val="DCC0DA"/>
    <a:srgbClr val="FFFF99"/>
    <a:srgbClr val="B40000"/>
    <a:srgbClr val="FF99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056" autoAdjust="0"/>
  </p:normalViewPr>
  <p:slideViewPr>
    <p:cSldViewPr>
      <p:cViewPr varScale="1">
        <p:scale>
          <a:sx n="104" d="100"/>
          <a:sy n="104" d="100"/>
        </p:scale>
        <p:origin x="174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5;&#1080;&#1081;%20&#1089;&#1090;&#1086;&#1083;\&#1055;&#1091;&#1073;&#1083;&#1080;&#1095;&#1085;&#1099;&#1077;%20&#1089;&#1083;&#1091;&#1096;&#1072;&#1085;&#1080;&#1103;\&#1044;&#1054;&#1051;&#104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5;&#1080;&#1081;%20&#1089;&#1090;&#1086;&#1083;\&#1055;&#1091;&#1073;&#1083;&#1080;&#1095;&#1085;&#1099;&#1077;%20&#1089;&#1083;&#1091;&#1096;&#1072;&#1085;&#1080;&#1103;\&#1044;&#1054;&#1051;&#104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5;&#1080;&#1081;%20&#1089;&#1090;&#1086;&#1083;\&#1055;&#1091;&#1073;&#1083;&#1080;&#1095;&#1085;&#1099;&#1077;%20&#1089;&#1083;&#1091;&#1096;&#1072;&#1085;&#1080;&#1103;\&#1044;&#1054;&#1051;&#1048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5;&#1080;&#1081;%20&#1089;&#1090;&#1086;&#1083;\&#1055;&#1091;&#1073;&#1083;&#1080;&#1095;&#1085;&#1099;&#1077;%20&#1089;&#1083;&#1091;&#1096;&#1072;&#1085;&#1080;&#1103;\&#1044;&#1054;&#1051;&#1048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5;&#1080;&#1081;%20&#1089;&#1090;&#1086;&#1083;\&#1055;&#1091;&#1073;&#1083;&#1080;&#1095;&#1085;&#1099;&#1077;%20&#1089;&#1083;&#1091;&#1096;&#1072;&#1085;&#1080;&#1103;\&#1044;&#1054;&#1051;&#1048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исполнения бюджета 2021-2022 гг.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Лист6!$A$3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multiLvlStrRef>
              <c:f>Лист6!$B$1:$E$2</c:f>
              <c:multiLvlStrCache>
                <c:ptCount val="4"/>
                <c:lvl>
                  <c:pt idx="0">
                    <c:v>План</c:v>
                  </c:pt>
                  <c:pt idx="1">
                    <c:v>Исполнение</c:v>
                  </c:pt>
                  <c:pt idx="2">
                    <c:v>План</c:v>
                  </c:pt>
                  <c:pt idx="3">
                    <c:v>Исполнение</c:v>
                  </c:pt>
                </c:lvl>
                <c:lvl>
                  <c:pt idx="0">
                    <c:v>2021</c:v>
                  </c:pt>
                  <c:pt idx="1">
                    <c:v>2021</c:v>
                  </c:pt>
                  <c:pt idx="2">
                    <c:v>2022</c:v>
                  </c:pt>
                  <c:pt idx="3">
                    <c:v>2022</c:v>
                  </c:pt>
                </c:lvl>
              </c:multiLvlStrCache>
            </c:multiLvlStrRef>
          </c:cat>
          <c:val>
            <c:numRef>
              <c:f>Лист6!$B$3:$E$3</c:f>
              <c:numCache>
                <c:formatCode>General</c:formatCode>
                <c:ptCount val="4"/>
                <c:pt idx="0">
                  <c:v>68489</c:v>
                </c:pt>
                <c:pt idx="1">
                  <c:v>66909.3</c:v>
                </c:pt>
                <c:pt idx="2">
                  <c:v>90028.2</c:v>
                </c:pt>
                <c:pt idx="3">
                  <c:v>93282.4</c:v>
                </c:pt>
              </c:numCache>
            </c:numRef>
          </c:val>
        </c:ser>
        <c:ser>
          <c:idx val="1"/>
          <c:order val="1"/>
          <c:tx>
            <c:strRef>
              <c:f>Лист6!$A$4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multiLvlStrRef>
              <c:f>Лист6!$B$1:$E$2</c:f>
              <c:multiLvlStrCache>
                <c:ptCount val="4"/>
                <c:lvl>
                  <c:pt idx="0">
                    <c:v>План</c:v>
                  </c:pt>
                  <c:pt idx="1">
                    <c:v>Исполнение</c:v>
                  </c:pt>
                  <c:pt idx="2">
                    <c:v>План</c:v>
                  </c:pt>
                  <c:pt idx="3">
                    <c:v>Исполнение</c:v>
                  </c:pt>
                </c:lvl>
                <c:lvl>
                  <c:pt idx="0">
                    <c:v>2021</c:v>
                  </c:pt>
                  <c:pt idx="1">
                    <c:v>2021</c:v>
                  </c:pt>
                  <c:pt idx="2">
                    <c:v>2022</c:v>
                  </c:pt>
                  <c:pt idx="3">
                    <c:v>2022</c:v>
                  </c:pt>
                </c:lvl>
              </c:multiLvlStrCache>
            </c:multiLvlStrRef>
          </c:cat>
          <c:val>
            <c:numRef>
              <c:f>Лист6!$B$4:$E$4</c:f>
              <c:numCache>
                <c:formatCode>General</c:formatCode>
                <c:ptCount val="4"/>
                <c:pt idx="0">
                  <c:v>67950.8</c:v>
                </c:pt>
                <c:pt idx="1">
                  <c:v>66795.600000000006</c:v>
                </c:pt>
                <c:pt idx="2">
                  <c:v>91721.2</c:v>
                </c:pt>
                <c:pt idx="3">
                  <c:v>90239.4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9"/>
        <c:overlap val="1"/>
        <c:axId val="278232304"/>
        <c:axId val="278233088"/>
      </c:barChart>
      <c:catAx>
        <c:axId val="278232304"/>
        <c:scaling>
          <c:orientation val="minMax"/>
        </c:scaling>
        <c:delete val="0"/>
        <c:axPos val="b"/>
        <c:title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8233088"/>
        <c:crosses val="autoZero"/>
        <c:auto val="1"/>
        <c:lblAlgn val="ctr"/>
        <c:lblOffset val="100"/>
        <c:noMultiLvlLbl val="0"/>
      </c:catAx>
      <c:valAx>
        <c:axId val="27823308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8232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Лист7!$B$1</c:f>
              <c:strCache>
                <c:ptCount val="1"/>
                <c:pt idx="0">
                  <c:v>Сумма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Лист7!$A$2:$A$7</c:f>
              <c:strCache>
                <c:ptCount val="6"/>
                <c:pt idx="0">
                  <c:v>Налог на доходы с физических лиц</c:v>
                </c:pt>
                <c:pt idx="1">
                  <c:v>Доходы от оказания платных услуг (работ) и компенсации затрат государства</c:v>
                </c:pt>
                <c:pt idx="2">
                  <c:v>Доходы от продажи материальных и нематериальных активов</c:v>
                </c:pt>
                <c:pt idx="3">
                  <c:v>Доходы от использования имущества, находящегося в государственной и муниципальной собственности</c:v>
                </c:pt>
                <c:pt idx="4">
                  <c:v>Дотации бюджетам бюджетной системы Российской Федерации</c:v>
                </c:pt>
                <c:pt idx="5">
                  <c:v>Субвенции бюджетам бюджетной системы Российской Федерации</c:v>
                </c:pt>
              </c:strCache>
            </c:strRef>
          </c:cat>
          <c:val>
            <c:numRef>
              <c:f>Лист7!$B$2:$B$7</c:f>
              <c:numCache>
                <c:formatCode>General</c:formatCode>
                <c:ptCount val="6"/>
                <c:pt idx="0" formatCode="#,##0.00">
                  <c:v>10281.9</c:v>
                </c:pt>
                <c:pt idx="1">
                  <c:v>816</c:v>
                </c:pt>
                <c:pt idx="2" formatCode="#,##0.00">
                  <c:v>1631</c:v>
                </c:pt>
                <c:pt idx="3" formatCode="#,##0.00">
                  <c:v>1648.1</c:v>
                </c:pt>
                <c:pt idx="4" formatCode="#,##0.00">
                  <c:v>67553.2</c:v>
                </c:pt>
                <c:pt idx="5" formatCode="#,##0.00">
                  <c:v>11352.3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78439352"/>
        <c:axId val="278438568"/>
      </c:barChart>
      <c:catAx>
        <c:axId val="278439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8438568"/>
        <c:crosses val="autoZero"/>
        <c:auto val="1"/>
        <c:lblAlgn val="ctr"/>
        <c:lblOffset val="100"/>
        <c:noMultiLvlLbl val="0"/>
      </c:catAx>
      <c:valAx>
        <c:axId val="278438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8439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>
      <a:outerShdw blurRad="50800" dist="38100" algn="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местного бюджета в функциональной структуре расходов Муниципального образования «ГАВАНЬ» за 2022 год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Лист2!$B$5:$B$13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Охрана окружающей среды</c:v>
                </c:pt>
                <c:pt idx="4">
                  <c:v>Образование</c:v>
                </c:pt>
                <c:pt idx="5">
                  <c:v>Культура,  кинематография</c:v>
                </c:pt>
                <c:pt idx="6">
                  <c:v>Социальная политика </c:v>
                </c:pt>
                <c:pt idx="7">
                  <c:v>Физическая культура  и спорт</c:v>
                </c:pt>
                <c:pt idx="8">
                  <c:v>Средства массовой информации</c:v>
                </c:pt>
              </c:strCache>
            </c:strRef>
          </c:cat>
          <c:val>
            <c:numRef>
              <c:f>Лист2!$C$5:$C$13</c:f>
              <c:numCache>
                <c:formatCode>0.0%</c:formatCode>
                <c:ptCount val="9"/>
                <c:pt idx="0">
                  <c:v>0.29091616300640299</c:v>
                </c:pt>
                <c:pt idx="1">
                  <c:v>3.8287045348262515E-3</c:v>
                </c:pt>
                <c:pt idx="2">
                  <c:v>0.42444874411842282</c:v>
                </c:pt>
                <c:pt idx="3">
                  <c:v>4.8094291407079393E-4</c:v>
                </c:pt>
                <c:pt idx="4">
                  <c:v>1.0904327821328601E-2</c:v>
                </c:pt>
                <c:pt idx="5">
                  <c:v>0.1197636509107995</c:v>
                </c:pt>
                <c:pt idx="6">
                  <c:v>0.12391150650381098</c:v>
                </c:pt>
                <c:pt idx="7">
                  <c:v>8.5461561136266437E-3</c:v>
                </c:pt>
                <c:pt idx="8">
                  <c:v>1.7199804076711504E-2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80252344"/>
        <c:axId val="280253520"/>
      </c:barChart>
      <c:catAx>
        <c:axId val="280252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253520"/>
        <c:crosses val="autoZero"/>
        <c:auto val="1"/>
        <c:lblAlgn val="ctr"/>
        <c:lblOffset val="100"/>
        <c:noMultiLvlLbl val="0"/>
      </c:catAx>
      <c:valAx>
        <c:axId val="280253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252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cap="all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Доля каждой программы в общем объеме расходов запланированных на ПРОГРАММЫ 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9.4270778652668419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Лист5!$A$1:$A$6</c:f>
              <c:strCache>
                <c:ptCount val="6"/>
                <c:pt idx="0">
                  <c:v>Благоустройство</c:v>
                </c:pt>
                <c:pt idx="1">
                  <c:v>Праздники</c:v>
                </c:pt>
                <c:pt idx="2">
                  <c:v>Досуг</c:v>
                </c:pt>
                <c:pt idx="3">
                  <c:v>Физкультура</c:v>
                </c:pt>
                <c:pt idx="4">
                  <c:v>СМИ</c:v>
                </c:pt>
                <c:pt idx="5">
                  <c:v>Прочее</c:v>
                </c:pt>
              </c:strCache>
            </c:strRef>
          </c:cat>
          <c:val>
            <c:numRef>
              <c:f>Лист5!$B$1:$B$6</c:f>
            </c:numRef>
          </c:val>
        </c:ser>
        <c:ser>
          <c:idx val="1"/>
          <c:order val="1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Лист5!$A$1:$A$6</c:f>
              <c:strCache>
                <c:ptCount val="6"/>
                <c:pt idx="0">
                  <c:v>Благоустройство</c:v>
                </c:pt>
                <c:pt idx="1">
                  <c:v>Праздники</c:v>
                </c:pt>
                <c:pt idx="2">
                  <c:v>Досуг</c:v>
                </c:pt>
                <c:pt idx="3">
                  <c:v>Физкультура</c:v>
                </c:pt>
                <c:pt idx="4">
                  <c:v>СМИ</c:v>
                </c:pt>
                <c:pt idx="5">
                  <c:v>Прочее</c:v>
                </c:pt>
              </c:strCache>
            </c:strRef>
          </c:cat>
          <c:val>
            <c:numRef>
              <c:f>Лист5!$C$1:$C$6</c:f>
              <c:numCache>
                <c:formatCode>0%</c:formatCode>
                <c:ptCount val="6"/>
                <c:pt idx="0">
                  <c:v>0.72533973669459306</c:v>
                </c:pt>
                <c:pt idx="1">
                  <c:v>0.10173352826215404</c:v>
                </c:pt>
                <c:pt idx="2">
                  <c:v>9.9093656733376778E-2</c:v>
                </c:pt>
                <c:pt idx="3">
                  <c:v>1.4604511642704565E-2</c:v>
                </c:pt>
                <c:pt idx="4">
                  <c:v>2.9392715924068662E-2</c:v>
                </c:pt>
                <c:pt idx="5">
                  <c:v>2.983585074310301E-2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0251560"/>
        <c:axId val="280249992"/>
      </c:barChart>
      <c:catAx>
        <c:axId val="280251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0249992"/>
        <c:crosses val="autoZero"/>
        <c:auto val="1"/>
        <c:lblAlgn val="ctr"/>
        <c:lblOffset val="100"/>
        <c:noMultiLvlLbl val="0"/>
      </c:catAx>
      <c:valAx>
        <c:axId val="280249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251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cap="all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местным бюджетам на выполнение передаваемых полномочий субъектов Российской федерации за 2022 год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Лист1!$B$3:$B$6</c:f>
              <c:strCache>
                <c:ptCount val="4"/>
                <c:pt idx="0">
                  <c:v>Субвенции</c:v>
                </c:pt>
                <c:pt idx="1">
                  <c:v>Субвенции</c:v>
                </c:pt>
                <c:pt idx="2">
                  <c:v>Субвенции</c:v>
                </c:pt>
                <c:pt idx="3">
                  <c:v>Субвенции</c:v>
                </c:pt>
              </c:strCache>
            </c:strRef>
          </c:cat>
          <c:val>
            <c:numRef>
              <c:f>Лист1!$C$3:$C$6</c:f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1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3.7143748984723036E-2"/>
                  <c:y val="-1.69198568686792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736799744392261E-2"/>
                      <c:h val="7.1041843699048451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4040463692038494E-2"/>
                  <c:y val="-2.00645231846019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Лист1!$B$3:$B$6</c:f>
              <c:strCache>
                <c:ptCount val="4"/>
                <c:pt idx="0">
                  <c:v>Субвенции</c:v>
                </c:pt>
                <c:pt idx="1">
                  <c:v>Субвенции</c:v>
                </c:pt>
                <c:pt idx="2">
                  <c:v>Субвенции</c:v>
                </c:pt>
                <c:pt idx="3">
                  <c:v>Субвенции</c:v>
                </c:pt>
              </c:strCache>
            </c:strRef>
          </c:cat>
          <c:val>
            <c:numRef>
              <c:f>Лист1!$D$3:$D$6</c:f>
              <c:numCache>
                <c:formatCode>0.000%</c:formatCode>
                <c:ptCount val="4"/>
                <c:pt idx="0" formatCode="0%">
                  <c:v>0.17535962509139277</c:v>
                </c:pt>
                <c:pt idx="1">
                  <c:v>7.1352436994036338E-4</c:v>
                </c:pt>
                <c:pt idx="2" formatCode="0%">
                  <c:v>0.5087340668246404</c:v>
                </c:pt>
                <c:pt idx="3" formatCode="0%">
                  <c:v>0.31519278371402648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5ADF2-2832-4BD7-B940-CFC164AA6B29}" type="doc">
      <dgm:prSet loTypeId="urn:microsoft.com/office/officeart/2005/8/layout/default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63F4FB8-21F8-4F50-A1E1-64332F4A56F1}">
      <dgm:prSet phldrT="[Текст]" custT="1"/>
      <dgm:spPr>
        <a:solidFill>
          <a:schemeClr val="bg1"/>
        </a:solidFill>
        <a:scene3d>
          <a:camera prst="orthographicFront"/>
          <a:lightRig rig="threePt" dir="t"/>
        </a:scene3d>
        <a:sp3d prstMaterial="matte">
          <a:bevelB w="88900" h="31750" prst="angle"/>
        </a:sp3d>
      </dgm:spPr>
      <dgm:t>
        <a:bodyPr/>
        <a:lstStyle/>
        <a:p>
          <a:pPr algn="l"/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МО «Гавань» на 2022 год утвержден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Решением Муниципального Совета от 23.11.2021 № 44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«Об утверждении местного бюджета МО «Гавань» на 2022 год»</a:t>
          </a:r>
        </a:p>
        <a:p>
          <a:pPr algn="l"/>
          <a:r>
            <a:rPr lang="ru-RU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доходам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86 481,5 тыс. руб.  </a:t>
          </a:r>
        </a:p>
        <a:p>
          <a:pPr algn="l"/>
          <a:r>
            <a:rPr lang="ru-RU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расходам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88 571,7 тыс. руб.</a:t>
          </a:r>
        </a:p>
        <a:p>
          <a:pPr algn="l"/>
          <a:r>
            <a:rPr lang="ru-RU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дефицитом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2 090,2 тыс. руб.</a:t>
          </a:r>
          <a:endParaRPr lang="ru-RU" sz="2000" b="1" dirty="0">
            <a:solidFill>
              <a:srgbClr val="FF0000"/>
            </a:solidFill>
          </a:endParaRPr>
        </a:p>
      </dgm:t>
    </dgm:pt>
    <dgm:pt modelId="{4E799516-98B3-4B21-9FEE-724B248C60AF}" type="parTrans" cxnId="{E218308A-662D-4FE8-9903-EC86858F4D0F}">
      <dgm:prSet/>
      <dgm:spPr/>
      <dgm:t>
        <a:bodyPr/>
        <a:lstStyle/>
        <a:p>
          <a:endParaRPr lang="ru-RU"/>
        </a:p>
      </dgm:t>
    </dgm:pt>
    <dgm:pt modelId="{750D4801-2608-4AEB-ACE4-39D4397E43A5}" type="sibTrans" cxnId="{E218308A-662D-4FE8-9903-EC86858F4D0F}">
      <dgm:prSet/>
      <dgm:spPr/>
      <dgm:t>
        <a:bodyPr/>
        <a:lstStyle/>
        <a:p>
          <a:endParaRPr lang="ru-RU"/>
        </a:p>
      </dgm:t>
    </dgm:pt>
    <dgm:pt modelId="{C05F8C58-6A5A-49D1-A639-63DE7B678FE6}">
      <dgm:prSet phldrT="[Текст]" custT="1"/>
      <dgm:spPr>
        <a:solidFill>
          <a:schemeClr val="bg1"/>
        </a:solidFill>
        <a:scene3d>
          <a:camera prst="orthographicFront"/>
          <a:lightRig rig="flat" dir="t"/>
        </a:scene3d>
        <a:sp3d prstMaterial="matte">
          <a:bevelT w="120900" h="88900" prst="angle"/>
          <a:bevelB w="88900" h="31750" prst="angle"/>
        </a:sp3d>
      </dgm:spPr>
      <dgm:t>
        <a:bodyPr/>
        <a:lstStyle/>
        <a:p>
          <a:pPr algn="l"/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течение отчетного года в местный бюджет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раз вносились изменения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с учетом которых основные показатели составили:</a:t>
          </a:r>
        </a:p>
        <a:p>
          <a:pPr algn="l"/>
          <a:r>
            <a:rPr lang="ru-RU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доходам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90 028,2 тыс. руб. </a:t>
          </a:r>
        </a:p>
        <a:p>
          <a:pPr algn="l"/>
          <a:r>
            <a:rPr lang="ru-RU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расходам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91 721,2 тыс. руб.</a:t>
          </a:r>
        </a:p>
        <a:p>
          <a:pPr algn="l"/>
          <a:r>
            <a:rPr lang="ru-RU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профицитом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1 693,0 тыс. руб.</a:t>
          </a:r>
        </a:p>
        <a:p>
          <a:pPr algn="l"/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 </a:t>
          </a:r>
          <a:endParaRPr lang="ru-RU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F74CF7EC-BC8E-4A59-B1B6-EFF6D909D8F2}" type="parTrans" cxnId="{F25D9698-4D31-4711-8052-CBDC2C8E7F9A}">
      <dgm:prSet/>
      <dgm:spPr/>
      <dgm:t>
        <a:bodyPr/>
        <a:lstStyle/>
        <a:p>
          <a:endParaRPr lang="ru-RU"/>
        </a:p>
      </dgm:t>
    </dgm:pt>
    <dgm:pt modelId="{710091A3-549D-40B4-8E7B-5941AE69DEC1}" type="sibTrans" cxnId="{F25D9698-4D31-4711-8052-CBDC2C8E7F9A}">
      <dgm:prSet/>
      <dgm:spPr/>
      <dgm:t>
        <a:bodyPr/>
        <a:lstStyle/>
        <a:p>
          <a:endParaRPr lang="ru-RU"/>
        </a:p>
      </dgm:t>
    </dgm:pt>
    <dgm:pt modelId="{FAA72FC4-B3A8-4151-AECC-FE51BFF06DB7}" type="pres">
      <dgm:prSet presAssocID="{21B5ADF2-2832-4BD7-B940-CFC164AA6B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67022B-4C11-433E-AF8F-CA7729763721}" type="pres">
      <dgm:prSet presAssocID="{B63F4FB8-21F8-4F50-A1E1-64332F4A56F1}" presName="node" presStyleLbl="node1" presStyleIdx="0" presStyleCnt="2" custScaleX="673684" custScaleY="338004" custLinFactNeighborX="0" custLinFactNeighborY="-2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5DFEF-0D33-47B3-A5C0-8DC701AD9216}" type="pres">
      <dgm:prSet presAssocID="{750D4801-2608-4AEB-ACE4-39D4397E43A5}" presName="sibTrans" presStyleCnt="0"/>
      <dgm:spPr>
        <a:scene3d>
          <a:camera prst="orthographicFront"/>
          <a:lightRig rig="threePt" dir="t"/>
        </a:scene3d>
        <a:sp3d prstMaterial="matte">
          <a:bevelT/>
        </a:sp3d>
      </dgm:spPr>
      <dgm:t>
        <a:bodyPr/>
        <a:lstStyle/>
        <a:p>
          <a:endParaRPr lang="ru-RU"/>
        </a:p>
      </dgm:t>
    </dgm:pt>
    <dgm:pt modelId="{B99FE444-377D-4397-9EBE-2683490AFAB0}" type="pres">
      <dgm:prSet presAssocID="{C05F8C58-6A5A-49D1-A639-63DE7B678FE6}" presName="node" presStyleLbl="node1" presStyleIdx="1" presStyleCnt="2" custScaleX="672578" custScaleY="342454" custLinFactNeighborX="5305" custLinFactNeighborY="1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F5C910-9AE4-4DE8-BCF3-E825A5CCBE34}" type="presOf" srcId="{B63F4FB8-21F8-4F50-A1E1-64332F4A56F1}" destId="{3667022B-4C11-433E-AF8F-CA7729763721}" srcOrd="0" destOrd="0" presId="urn:microsoft.com/office/officeart/2005/8/layout/default"/>
    <dgm:cxn modelId="{78F3E3B5-51A5-45A7-8AF3-09968F05030F}" type="presOf" srcId="{C05F8C58-6A5A-49D1-A639-63DE7B678FE6}" destId="{B99FE444-377D-4397-9EBE-2683490AFAB0}" srcOrd="0" destOrd="0" presId="urn:microsoft.com/office/officeart/2005/8/layout/default"/>
    <dgm:cxn modelId="{D53685F1-3ABC-4406-88BE-8F78C9D049C9}" type="presOf" srcId="{21B5ADF2-2832-4BD7-B940-CFC164AA6B29}" destId="{FAA72FC4-B3A8-4151-AECC-FE51BFF06DB7}" srcOrd="0" destOrd="0" presId="urn:microsoft.com/office/officeart/2005/8/layout/default"/>
    <dgm:cxn modelId="{E218308A-662D-4FE8-9903-EC86858F4D0F}" srcId="{21B5ADF2-2832-4BD7-B940-CFC164AA6B29}" destId="{B63F4FB8-21F8-4F50-A1E1-64332F4A56F1}" srcOrd="0" destOrd="0" parTransId="{4E799516-98B3-4B21-9FEE-724B248C60AF}" sibTransId="{750D4801-2608-4AEB-ACE4-39D4397E43A5}"/>
    <dgm:cxn modelId="{F25D9698-4D31-4711-8052-CBDC2C8E7F9A}" srcId="{21B5ADF2-2832-4BD7-B940-CFC164AA6B29}" destId="{C05F8C58-6A5A-49D1-A639-63DE7B678FE6}" srcOrd="1" destOrd="0" parTransId="{F74CF7EC-BC8E-4A59-B1B6-EFF6D909D8F2}" sibTransId="{710091A3-549D-40B4-8E7B-5941AE69DEC1}"/>
    <dgm:cxn modelId="{174843DF-66F3-48A7-BD1F-7BF4CFEF6FF8}" type="presParOf" srcId="{FAA72FC4-B3A8-4151-AECC-FE51BFF06DB7}" destId="{3667022B-4C11-433E-AF8F-CA7729763721}" srcOrd="0" destOrd="0" presId="urn:microsoft.com/office/officeart/2005/8/layout/default"/>
    <dgm:cxn modelId="{7D3D3BC3-48C9-4B49-8AA2-5C27ACC78929}" type="presParOf" srcId="{FAA72FC4-B3A8-4151-AECC-FE51BFF06DB7}" destId="{8255DFEF-0D33-47B3-A5C0-8DC701AD9216}" srcOrd="1" destOrd="0" presId="urn:microsoft.com/office/officeart/2005/8/layout/default"/>
    <dgm:cxn modelId="{6D10205D-B6C8-4206-8A57-75A71C9A9CFE}" type="presParOf" srcId="{FAA72FC4-B3A8-4151-AECC-FE51BFF06DB7}" destId="{B99FE444-377D-4397-9EBE-2683490AFAB0}" srcOrd="2" destOrd="0" presId="urn:microsoft.com/office/officeart/2005/8/layout/default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77A3DC-BDCC-4A7B-8FCA-72CBBFC7EA68}" type="doc">
      <dgm:prSet loTypeId="urn:microsoft.com/office/officeart/2005/8/layout/radial4" loCatId="relationship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8909F7D-2172-4E00-900E-6250F79A2870}">
      <dgm:prSet phldrT="[Текст]" custT="1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>
          <a:sp3d extrusionH="57150">
            <a:bevelT w="38100" h="38100" prst="angle"/>
          </a:sp3d>
        </a:bodyPr>
        <a:lstStyle/>
        <a:p>
          <a:pPr algn="ctr"/>
          <a:r>
            <a:rPr lang="ru-RU" sz="1600" b="1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ДЕФИЦИТ</a:t>
          </a:r>
          <a:r>
            <a:rPr lang="ru-RU" sz="1600" b="1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бюджета – превышение расходов над доходами.</a:t>
          </a:r>
        </a:p>
        <a:p>
          <a:pPr algn="ctr"/>
          <a:r>
            <a:rPr lang="ru-RU" sz="1600" b="1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r>
            <a:rPr lang="ru-RU" sz="1600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бюджета – превышение доходов над расходами.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Единственным источником покрытия </a:t>
          </a:r>
          <a:r>
            <a:rPr lang="ru-RU" sz="1600" b="1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ДЕФИЦИТА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бюджета является </a:t>
          </a:r>
          <a:r>
            <a:rPr lang="ru-RU" sz="1600" b="1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ОСТАТКИ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 счетах муниципального образования на начало года.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Остаток на счете + плановые </a:t>
          </a:r>
          <a:r>
            <a:rPr lang="ru-RU" sz="1600" b="1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позволят произвести плановые </a:t>
          </a:r>
          <a:r>
            <a:rPr lang="ru-RU" sz="1600" b="1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 полном объеме.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*Субвенции (переданные гос. полномочия) из бюджета Санкт-Петербурга на выполнение передаваемых полномочий по опеке и попечительству</a:t>
          </a:r>
          <a:endParaRPr lang="ru-RU" sz="1600" dirty="0">
            <a:solidFill>
              <a:schemeClr val="tx1"/>
            </a:soli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9DBDF5-2518-420E-8811-6B646DBA1911}" type="parTrans" cxnId="{B555B932-F22A-4FAD-BB12-54AD2BD7FFB1}">
      <dgm:prSet/>
      <dgm:spPr/>
      <dgm:t>
        <a:bodyPr/>
        <a:lstStyle/>
        <a:p>
          <a:endParaRPr lang="ru-RU"/>
        </a:p>
      </dgm:t>
    </dgm:pt>
    <dgm:pt modelId="{0D5E35F3-CCCE-4265-97C5-10FFF1A2EC66}" type="sibTrans" cxnId="{B555B932-F22A-4FAD-BB12-54AD2BD7FFB1}">
      <dgm:prSet/>
      <dgm:spPr/>
      <dgm:t>
        <a:bodyPr/>
        <a:lstStyle/>
        <a:p>
          <a:endParaRPr lang="ru-RU"/>
        </a:p>
      </dgm:t>
    </dgm:pt>
    <dgm:pt modelId="{E6D6FBFF-CFEB-48DC-8A3A-0A6FDFDCC859}">
      <dgm:prSet phldrT="[Текст]" custScaleX="113272" custScaleY="42318"/>
      <dgm:spPr/>
      <dgm:t>
        <a:bodyPr/>
        <a:lstStyle/>
        <a:p>
          <a:endParaRPr lang="ru-RU"/>
        </a:p>
      </dgm:t>
    </dgm:pt>
    <dgm:pt modelId="{59C1655E-38D9-48E9-A742-35D767602E4D}" type="parTrans" cxnId="{BBB87F45-AB8A-4E9C-91CB-EDB39EAAF69A}">
      <dgm:prSet/>
      <dgm:spPr/>
      <dgm:t>
        <a:bodyPr/>
        <a:lstStyle/>
        <a:p>
          <a:endParaRPr lang="ru-RU"/>
        </a:p>
      </dgm:t>
    </dgm:pt>
    <dgm:pt modelId="{9C5DC6DA-FFB6-414F-8435-B3292BF534FF}" type="sibTrans" cxnId="{BBB87F45-AB8A-4E9C-91CB-EDB39EAAF69A}">
      <dgm:prSet/>
      <dgm:spPr/>
      <dgm:t>
        <a:bodyPr/>
        <a:lstStyle/>
        <a:p>
          <a:endParaRPr lang="ru-RU"/>
        </a:p>
      </dgm:t>
    </dgm:pt>
    <dgm:pt modelId="{7D557D06-C882-44A6-81CF-C3321A44D50A}">
      <dgm:prSet phldrT="[Текст]" custScaleX="113272" custScaleY="42318"/>
      <dgm:spPr/>
      <dgm:t>
        <a:bodyPr/>
        <a:lstStyle/>
        <a:p>
          <a:endParaRPr lang="ru-RU"/>
        </a:p>
      </dgm:t>
    </dgm:pt>
    <dgm:pt modelId="{E197ED62-4F75-4544-B3FE-9871A90164F0}" type="parTrans" cxnId="{251D8F18-D4D5-4839-9944-56A80B574190}">
      <dgm:prSet/>
      <dgm:spPr/>
      <dgm:t>
        <a:bodyPr/>
        <a:lstStyle/>
        <a:p>
          <a:endParaRPr lang="ru-RU"/>
        </a:p>
      </dgm:t>
    </dgm:pt>
    <dgm:pt modelId="{E45DF86B-777A-4A65-AA77-6B08D64394F5}" type="sibTrans" cxnId="{251D8F18-D4D5-4839-9944-56A80B574190}">
      <dgm:prSet/>
      <dgm:spPr/>
      <dgm:t>
        <a:bodyPr/>
        <a:lstStyle/>
        <a:p>
          <a:endParaRPr lang="ru-RU"/>
        </a:p>
      </dgm:t>
    </dgm:pt>
    <dgm:pt modelId="{5D6D7B79-FB77-4135-8A26-E3900A74E63C}">
      <dgm:prSet/>
      <dgm:spPr/>
      <dgm:t>
        <a:bodyPr/>
        <a:lstStyle/>
        <a:p>
          <a:endParaRPr lang="ru-RU"/>
        </a:p>
      </dgm:t>
    </dgm:pt>
    <dgm:pt modelId="{B49A947A-AC48-428B-95DD-6ACB508461CE}" type="parTrans" cxnId="{6BEA17AA-25DA-48B8-AD62-E19CC91F10A8}">
      <dgm:prSet/>
      <dgm:spPr/>
      <dgm:t>
        <a:bodyPr/>
        <a:lstStyle/>
        <a:p>
          <a:endParaRPr lang="ru-RU"/>
        </a:p>
      </dgm:t>
    </dgm:pt>
    <dgm:pt modelId="{E1513BF5-AF25-4D79-88D1-40377974177D}" type="sibTrans" cxnId="{6BEA17AA-25DA-48B8-AD62-E19CC91F10A8}">
      <dgm:prSet/>
      <dgm:spPr/>
      <dgm:t>
        <a:bodyPr/>
        <a:lstStyle/>
        <a:p>
          <a:endParaRPr lang="ru-RU"/>
        </a:p>
      </dgm:t>
    </dgm:pt>
    <dgm:pt modelId="{68E7A4AA-930F-42A6-B6C2-738B27E88A18}">
      <dgm:prSet/>
      <dgm:spPr/>
      <dgm:t>
        <a:bodyPr/>
        <a:lstStyle/>
        <a:p>
          <a:endParaRPr lang="ru-RU"/>
        </a:p>
      </dgm:t>
    </dgm:pt>
    <dgm:pt modelId="{F3FECA73-6040-481B-8D16-90A7B9DBB8AB}" type="parTrans" cxnId="{8217FEC5-49B8-46FF-9CCB-01CF5A64DD7B}">
      <dgm:prSet/>
      <dgm:spPr/>
      <dgm:t>
        <a:bodyPr/>
        <a:lstStyle/>
        <a:p>
          <a:endParaRPr lang="ru-RU"/>
        </a:p>
      </dgm:t>
    </dgm:pt>
    <dgm:pt modelId="{EC2DBC0E-9F5E-4649-B023-794E355E3973}" type="sibTrans" cxnId="{8217FEC5-49B8-46FF-9CCB-01CF5A64DD7B}">
      <dgm:prSet/>
      <dgm:spPr/>
      <dgm:t>
        <a:bodyPr/>
        <a:lstStyle/>
        <a:p>
          <a:endParaRPr lang="ru-RU"/>
        </a:p>
      </dgm:t>
    </dgm:pt>
    <dgm:pt modelId="{3B8097D4-D885-42EC-B74B-5702CD6E1C0F}">
      <dgm:prSet/>
      <dgm:spPr/>
      <dgm:t>
        <a:bodyPr/>
        <a:lstStyle/>
        <a:p>
          <a:endParaRPr lang="ru-RU"/>
        </a:p>
      </dgm:t>
    </dgm:pt>
    <dgm:pt modelId="{14756750-22DD-415D-A008-828F6CC84735}" type="parTrans" cxnId="{C3B129AF-5AFF-42BD-9FF9-93B85FB772A0}">
      <dgm:prSet/>
      <dgm:spPr/>
      <dgm:t>
        <a:bodyPr/>
        <a:lstStyle/>
        <a:p>
          <a:endParaRPr lang="ru-RU"/>
        </a:p>
      </dgm:t>
    </dgm:pt>
    <dgm:pt modelId="{A08FBFCF-0E9E-4940-9BDC-F2AF0B362922}" type="sibTrans" cxnId="{C3B129AF-5AFF-42BD-9FF9-93B85FB772A0}">
      <dgm:prSet/>
      <dgm:spPr/>
      <dgm:t>
        <a:bodyPr/>
        <a:lstStyle/>
        <a:p>
          <a:endParaRPr lang="ru-RU"/>
        </a:p>
      </dgm:t>
    </dgm:pt>
    <dgm:pt modelId="{F649B9CF-B18D-41EC-846B-27684FD7F3EB}">
      <dgm:prSet/>
      <dgm:spPr/>
      <dgm:t>
        <a:bodyPr/>
        <a:lstStyle/>
        <a:p>
          <a:endParaRPr lang="ru-RU"/>
        </a:p>
      </dgm:t>
    </dgm:pt>
    <dgm:pt modelId="{E51D3AC4-1AD9-415F-AA16-AFADE530585E}" type="parTrans" cxnId="{E0FC7A8B-ED01-425D-94E1-45C29C519362}">
      <dgm:prSet/>
      <dgm:spPr/>
      <dgm:t>
        <a:bodyPr/>
        <a:lstStyle/>
        <a:p>
          <a:endParaRPr lang="ru-RU"/>
        </a:p>
      </dgm:t>
    </dgm:pt>
    <dgm:pt modelId="{98A1874A-22EE-402A-9B37-0E970E0D78C6}" type="sibTrans" cxnId="{E0FC7A8B-ED01-425D-94E1-45C29C519362}">
      <dgm:prSet/>
      <dgm:spPr/>
      <dgm:t>
        <a:bodyPr/>
        <a:lstStyle/>
        <a:p>
          <a:endParaRPr lang="ru-RU"/>
        </a:p>
      </dgm:t>
    </dgm:pt>
    <dgm:pt modelId="{B5E51F12-D946-48F3-BBB3-1BDD77FA6041}">
      <dgm:prSet/>
      <dgm:spPr/>
      <dgm:t>
        <a:bodyPr/>
        <a:lstStyle/>
        <a:p>
          <a:endParaRPr lang="ru-RU"/>
        </a:p>
      </dgm:t>
    </dgm:pt>
    <dgm:pt modelId="{7CB1A6E4-29BC-4AF9-B3C7-1081983748CD}" type="parTrans" cxnId="{1103EFF3-4DF4-4F2F-85A9-A2514C567344}">
      <dgm:prSet/>
      <dgm:spPr/>
      <dgm:t>
        <a:bodyPr/>
        <a:lstStyle/>
        <a:p>
          <a:endParaRPr lang="ru-RU"/>
        </a:p>
      </dgm:t>
    </dgm:pt>
    <dgm:pt modelId="{3CCA48EC-76A4-4F7B-9BE3-C36C8BA95FEA}" type="sibTrans" cxnId="{1103EFF3-4DF4-4F2F-85A9-A2514C567344}">
      <dgm:prSet/>
      <dgm:spPr/>
      <dgm:t>
        <a:bodyPr/>
        <a:lstStyle/>
        <a:p>
          <a:endParaRPr lang="ru-RU"/>
        </a:p>
      </dgm:t>
    </dgm:pt>
    <dgm:pt modelId="{8F6EB4BD-B5A2-41FD-B58F-BF0D72FB5479}">
      <dgm:prSet/>
      <dgm:spPr/>
      <dgm:t>
        <a:bodyPr/>
        <a:lstStyle/>
        <a:p>
          <a:endParaRPr lang="ru-RU"/>
        </a:p>
      </dgm:t>
    </dgm:pt>
    <dgm:pt modelId="{F8199340-3604-4E4F-AB56-3FF6740AFEF8}" type="parTrans" cxnId="{53215801-C99B-48BC-8BB1-C6DC55B4FEC5}">
      <dgm:prSet/>
      <dgm:spPr/>
      <dgm:t>
        <a:bodyPr/>
        <a:lstStyle/>
        <a:p>
          <a:endParaRPr lang="ru-RU"/>
        </a:p>
      </dgm:t>
    </dgm:pt>
    <dgm:pt modelId="{5D9660CA-6CFA-4161-9955-45BFDA472552}" type="sibTrans" cxnId="{53215801-C99B-48BC-8BB1-C6DC55B4FEC5}">
      <dgm:prSet/>
      <dgm:spPr/>
      <dgm:t>
        <a:bodyPr/>
        <a:lstStyle/>
        <a:p>
          <a:endParaRPr lang="ru-RU"/>
        </a:p>
      </dgm:t>
    </dgm:pt>
    <dgm:pt modelId="{F05E3B3D-17FE-43CE-AA87-87C9B7B67BCA}">
      <dgm:prSet/>
      <dgm:spPr/>
      <dgm:t>
        <a:bodyPr/>
        <a:lstStyle/>
        <a:p>
          <a:endParaRPr lang="ru-RU"/>
        </a:p>
      </dgm:t>
    </dgm:pt>
    <dgm:pt modelId="{CD63841E-3A7F-4D9F-9FDD-540B62140EF1}" type="parTrans" cxnId="{B60C35AF-5085-4F51-8E3E-1EB4630C85AA}">
      <dgm:prSet/>
      <dgm:spPr/>
      <dgm:t>
        <a:bodyPr/>
        <a:lstStyle/>
        <a:p>
          <a:endParaRPr lang="ru-RU"/>
        </a:p>
      </dgm:t>
    </dgm:pt>
    <dgm:pt modelId="{7D6A35DF-EEBC-4B4C-B676-A23940D1BA1A}" type="sibTrans" cxnId="{B60C35AF-5085-4F51-8E3E-1EB4630C85AA}">
      <dgm:prSet/>
      <dgm:spPr/>
      <dgm:t>
        <a:bodyPr/>
        <a:lstStyle/>
        <a:p>
          <a:endParaRPr lang="ru-RU"/>
        </a:p>
      </dgm:t>
    </dgm:pt>
    <dgm:pt modelId="{734815D4-1DF8-44F9-A7AC-E0676DF48F52}">
      <dgm:prSet/>
      <dgm:spPr/>
      <dgm:t>
        <a:bodyPr/>
        <a:lstStyle/>
        <a:p>
          <a:endParaRPr lang="ru-RU"/>
        </a:p>
      </dgm:t>
    </dgm:pt>
    <dgm:pt modelId="{66F7BFFB-0F96-4712-BBEF-A5D0A6ED2F78}" type="parTrans" cxnId="{D595F017-5E27-4387-A2FD-29B3E004864E}">
      <dgm:prSet/>
      <dgm:spPr/>
      <dgm:t>
        <a:bodyPr/>
        <a:lstStyle/>
        <a:p>
          <a:endParaRPr lang="ru-RU"/>
        </a:p>
      </dgm:t>
    </dgm:pt>
    <dgm:pt modelId="{AC5CD063-202D-4FB4-B725-074E72A78CAC}" type="sibTrans" cxnId="{D595F017-5E27-4387-A2FD-29B3E004864E}">
      <dgm:prSet/>
      <dgm:spPr/>
      <dgm:t>
        <a:bodyPr/>
        <a:lstStyle/>
        <a:p>
          <a:endParaRPr lang="ru-RU"/>
        </a:p>
      </dgm:t>
    </dgm:pt>
    <dgm:pt modelId="{F259913A-B989-4E8B-B9A1-32C39EA55637}">
      <dgm:prSet/>
      <dgm:spPr/>
      <dgm:t>
        <a:bodyPr/>
        <a:lstStyle/>
        <a:p>
          <a:endParaRPr lang="ru-RU"/>
        </a:p>
      </dgm:t>
    </dgm:pt>
    <dgm:pt modelId="{194EA5C0-4484-4E20-B67D-60ACB25D393B}" type="parTrans" cxnId="{9EED0443-1B3D-4EBE-8F00-5B9D5DC34C27}">
      <dgm:prSet/>
      <dgm:spPr/>
      <dgm:t>
        <a:bodyPr/>
        <a:lstStyle/>
        <a:p>
          <a:endParaRPr lang="ru-RU"/>
        </a:p>
      </dgm:t>
    </dgm:pt>
    <dgm:pt modelId="{52773406-18D0-43BA-8EED-5CD6DDB26904}" type="sibTrans" cxnId="{9EED0443-1B3D-4EBE-8F00-5B9D5DC34C27}">
      <dgm:prSet/>
      <dgm:spPr/>
      <dgm:t>
        <a:bodyPr/>
        <a:lstStyle/>
        <a:p>
          <a:endParaRPr lang="ru-RU"/>
        </a:p>
      </dgm:t>
    </dgm:pt>
    <dgm:pt modelId="{90C2A388-FB0B-4C27-A316-BB2B68CD467D}">
      <dgm:prSet/>
      <dgm:spPr/>
      <dgm:t>
        <a:bodyPr/>
        <a:lstStyle/>
        <a:p>
          <a:endParaRPr lang="ru-RU"/>
        </a:p>
      </dgm:t>
    </dgm:pt>
    <dgm:pt modelId="{DDBB8156-E919-4989-9BBF-3024DEB44213}" type="parTrans" cxnId="{7E91D7E3-356B-4D69-B152-09FCC41E2A63}">
      <dgm:prSet/>
      <dgm:spPr/>
      <dgm:t>
        <a:bodyPr/>
        <a:lstStyle/>
        <a:p>
          <a:endParaRPr lang="ru-RU"/>
        </a:p>
      </dgm:t>
    </dgm:pt>
    <dgm:pt modelId="{D7988C9D-7895-45A2-9E24-13DC178BEB76}" type="sibTrans" cxnId="{7E91D7E3-356B-4D69-B152-09FCC41E2A63}">
      <dgm:prSet/>
      <dgm:spPr/>
      <dgm:t>
        <a:bodyPr/>
        <a:lstStyle/>
        <a:p>
          <a:endParaRPr lang="ru-RU"/>
        </a:p>
      </dgm:t>
    </dgm:pt>
    <dgm:pt modelId="{721A6CB9-2939-47D2-AD48-36FBE65EE03D}">
      <dgm:prSet/>
      <dgm:spPr/>
      <dgm:t>
        <a:bodyPr/>
        <a:lstStyle/>
        <a:p>
          <a:endParaRPr lang="ru-RU"/>
        </a:p>
      </dgm:t>
    </dgm:pt>
    <dgm:pt modelId="{59878107-99FC-4133-874D-1BF6A82D5B02}" type="parTrans" cxnId="{2E7DDCD4-8DDB-42C7-8CF1-A9D5C3D96460}">
      <dgm:prSet/>
      <dgm:spPr/>
      <dgm:t>
        <a:bodyPr/>
        <a:lstStyle/>
        <a:p>
          <a:endParaRPr lang="ru-RU"/>
        </a:p>
      </dgm:t>
    </dgm:pt>
    <dgm:pt modelId="{1A698475-F1BC-4354-894B-CE2BA1AF05B5}" type="sibTrans" cxnId="{2E7DDCD4-8DDB-42C7-8CF1-A9D5C3D96460}">
      <dgm:prSet/>
      <dgm:spPr/>
      <dgm:t>
        <a:bodyPr/>
        <a:lstStyle/>
        <a:p>
          <a:endParaRPr lang="ru-RU"/>
        </a:p>
      </dgm:t>
    </dgm:pt>
    <dgm:pt modelId="{147EFC8D-245F-47A3-956F-285E894BA3B2}">
      <dgm:prSet/>
      <dgm:spPr/>
      <dgm:t>
        <a:bodyPr/>
        <a:lstStyle/>
        <a:p>
          <a:endParaRPr lang="ru-RU"/>
        </a:p>
      </dgm:t>
    </dgm:pt>
    <dgm:pt modelId="{C84258A4-E068-46ED-A1B2-C689DFD94923}" type="parTrans" cxnId="{75C1215C-113D-4F87-B585-BC9206FE785C}">
      <dgm:prSet/>
      <dgm:spPr/>
      <dgm:t>
        <a:bodyPr/>
        <a:lstStyle/>
        <a:p>
          <a:endParaRPr lang="ru-RU"/>
        </a:p>
      </dgm:t>
    </dgm:pt>
    <dgm:pt modelId="{06AAA784-CE9A-4EC8-9CBF-3FB5B5D006AD}" type="sibTrans" cxnId="{75C1215C-113D-4F87-B585-BC9206FE785C}">
      <dgm:prSet/>
      <dgm:spPr/>
      <dgm:t>
        <a:bodyPr/>
        <a:lstStyle/>
        <a:p>
          <a:endParaRPr lang="ru-RU"/>
        </a:p>
      </dgm:t>
    </dgm:pt>
    <dgm:pt modelId="{A3BD96D3-60E9-47B2-A283-479B736B07C2}">
      <dgm:prSet/>
      <dgm:spPr/>
      <dgm:t>
        <a:bodyPr/>
        <a:lstStyle/>
        <a:p>
          <a:endParaRPr lang="ru-RU"/>
        </a:p>
      </dgm:t>
    </dgm:pt>
    <dgm:pt modelId="{63935D4A-311E-49F4-81D3-BBC52E7D1234}" type="parTrans" cxnId="{C6E9A9BD-B2E7-465F-B065-479629CFE356}">
      <dgm:prSet/>
      <dgm:spPr/>
      <dgm:t>
        <a:bodyPr/>
        <a:lstStyle/>
        <a:p>
          <a:endParaRPr lang="ru-RU"/>
        </a:p>
      </dgm:t>
    </dgm:pt>
    <dgm:pt modelId="{9F87EE9F-0E90-4B0C-9279-06144A4869D9}" type="sibTrans" cxnId="{C6E9A9BD-B2E7-465F-B065-479629CFE356}">
      <dgm:prSet/>
      <dgm:spPr/>
      <dgm:t>
        <a:bodyPr/>
        <a:lstStyle/>
        <a:p>
          <a:endParaRPr lang="ru-RU"/>
        </a:p>
      </dgm:t>
    </dgm:pt>
    <dgm:pt modelId="{64F427C2-C0C9-452D-BB19-36D0DD0541B9}">
      <dgm:prSet/>
      <dgm:spPr/>
      <dgm:t>
        <a:bodyPr/>
        <a:lstStyle/>
        <a:p>
          <a:endParaRPr lang="ru-RU"/>
        </a:p>
      </dgm:t>
    </dgm:pt>
    <dgm:pt modelId="{689AA6C9-A12C-4671-ACB2-E6C628554461}" type="parTrans" cxnId="{2701AAA0-644B-4567-808A-9705D6FB4D7C}">
      <dgm:prSet/>
      <dgm:spPr/>
      <dgm:t>
        <a:bodyPr/>
        <a:lstStyle/>
        <a:p>
          <a:endParaRPr lang="ru-RU"/>
        </a:p>
      </dgm:t>
    </dgm:pt>
    <dgm:pt modelId="{FAAB80A6-B579-47BB-9B08-F129C2C37CEC}" type="sibTrans" cxnId="{2701AAA0-644B-4567-808A-9705D6FB4D7C}">
      <dgm:prSet/>
      <dgm:spPr/>
      <dgm:t>
        <a:bodyPr/>
        <a:lstStyle/>
        <a:p>
          <a:endParaRPr lang="ru-RU"/>
        </a:p>
      </dgm:t>
    </dgm:pt>
    <dgm:pt modelId="{2F677637-2C3A-4FE2-ACB0-7F27290D020A}">
      <dgm:prSet/>
      <dgm:spPr/>
      <dgm:t>
        <a:bodyPr/>
        <a:lstStyle/>
        <a:p>
          <a:endParaRPr lang="ru-RU"/>
        </a:p>
      </dgm:t>
    </dgm:pt>
    <dgm:pt modelId="{7965EF2F-0EB0-4B43-B619-B372BD4EDCE6}" type="parTrans" cxnId="{2BA3D672-5F1D-411E-A465-296446E743AC}">
      <dgm:prSet/>
      <dgm:spPr/>
      <dgm:t>
        <a:bodyPr/>
        <a:lstStyle/>
        <a:p>
          <a:endParaRPr lang="ru-RU"/>
        </a:p>
      </dgm:t>
    </dgm:pt>
    <dgm:pt modelId="{96B40943-46E9-4948-B0DA-45092920D15F}" type="sibTrans" cxnId="{2BA3D672-5F1D-411E-A465-296446E743AC}">
      <dgm:prSet/>
      <dgm:spPr/>
      <dgm:t>
        <a:bodyPr/>
        <a:lstStyle/>
        <a:p>
          <a:endParaRPr lang="ru-RU"/>
        </a:p>
      </dgm:t>
    </dgm:pt>
    <dgm:pt modelId="{3762D1B0-518A-4A43-AA62-5E9AF6CB06ED}">
      <dgm:prSet/>
      <dgm:spPr/>
      <dgm:t>
        <a:bodyPr/>
        <a:lstStyle/>
        <a:p>
          <a:endParaRPr lang="ru-RU"/>
        </a:p>
      </dgm:t>
    </dgm:pt>
    <dgm:pt modelId="{1FAC662F-5A7D-404B-AD8E-CD54F5DCB07F}" type="parTrans" cxnId="{C61FE418-6B2B-43F7-97F6-0DAAB3D69863}">
      <dgm:prSet/>
      <dgm:spPr/>
      <dgm:t>
        <a:bodyPr/>
        <a:lstStyle/>
        <a:p>
          <a:endParaRPr lang="ru-RU"/>
        </a:p>
      </dgm:t>
    </dgm:pt>
    <dgm:pt modelId="{9B7B21FD-3F83-423F-8029-3CD81E59CFF6}" type="sibTrans" cxnId="{C61FE418-6B2B-43F7-97F6-0DAAB3D69863}">
      <dgm:prSet/>
      <dgm:spPr/>
      <dgm:t>
        <a:bodyPr/>
        <a:lstStyle/>
        <a:p>
          <a:endParaRPr lang="ru-RU"/>
        </a:p>
      </dgm:t>
    </dgm:pt>
    <dgm:pt modelId="{A1EDB533-D87F-4CE9-934A-05C10DA1EF1D}">
      <dgm:prSet/>
      <dgm:spPr/>
      <dgm:t>
        <a:bodyPr/>
        <a:lstStyle/>
        <a:p>
          <a:endParaRPr lang="ru-RU"/>
        </a:p>
      </dgm:t>
    </dgm:pt>
    <dgm:pt modelId="{81DA68CF-5213-4591-BF73-8B358F2AC963}" type="parTrans" cxnId="{31FB859F-9B04-4041-90B9-D9CBFC14532F}">
      <dgm:prSet/>
      <dgm:spPr/>
      <dgm:t>
        <a:bodyPr/>
        <a:lstStyle/>
        <a:p>
          <a:endParaRPr lang="ru-RU"/>
        </a:p>
      </dgm:t>
    </dgm:pt>
    <dgm:pt modelId="{8D4BB6E5-1BF4-4474-A4D9-82C770FA42AE}" type="sibTrans" cxnId="{31FB859F-9B04-4041-90B9-D9CBFC14532F}">
      <dgm:prSet/>
      <dgm:spPr/>
      <dgm:t>
        <a:bodyPr/>
        <a:lstStyle/>
        <a:p>
          <a:endParaRPr lang="ru-RU"/>
        </a:p>
      </dgm:t>
    </dgm:pt>
    <dgm:pt modelId="{661CA91E-79D2-424C-AE4A-EB9E1AB2F78C}">
      <dgm:prSet/>
      <dgm:spPr/>
      <dgm:t>
        <a:bodyPr/>
        <a:lstStyle/>
        <a:p>
          <a:endParaRPr lang="ru-RU"/>
        </a:p>
      </dgm:t>
    </dgm:pt>
    <dgm:pt modelId="{8A2EBB63-1F4D-48E7-91CD-1F1A7222D80A}" type="parTrans" cxnId="{52798ED6-5C82-457F-A872-7BC4E11F545F}">
      <dgm:prSet/>
      <dgm:spPr/>
      <dgm:t>
        <a:bodyPr/>
        <a:lstStyle/>
        <a:p>
          <a:endParaRPr lang="ru-RU"/>
        </a:p>
      </dgm:t>
    </dgm:pt>
    <dgm:pt modelId="{B6840529-E1CC-40B0-86D0-CAA75631CC2A}" type="sibTrans" cxnId="{52798ED6-5C82-457F-A872-7BC4E11F545F}">
      <dgm:prSet/>
      <dgm:spPr/>
      <dgm:t>
        <a:bodyPr/>
        <a:lstStyle/>
        <a:p>
          <a:endParaRPr lang="ru-RU"/>
        </a:p>
      </dgm:t>
    </dgm:pt>
    <dgm:pt modelId="{4DBF3FC1-D992-45D9-B391-F234BA580D92}">
      <dgm:prSet/>
      <dgm:spPr/>
      <dgm:t>
        <a:bodyPr/>
        <a:lstStyle/>
        <a:p>
          <a:pPr rtl="0"/>
          <a:endParaRPr lang="ru-RU" b="0" i="0" u="none"/>
        </a:p>
      </dgm:t>
    </dgm:pt>
    <dgm:pt modelId="{9C7DEE3A-AE52-48F1-9979-4A3C9C5B782B}" type="parTrans" cxnId="{F5B192EA-0CD1-4AB8-A4B5-7B4397744BD3}">
      <dgm:prSet/>
      <dgm:spPr/>
      <dgm:t>
        <a:bodyPr/>
        <a:lstStyle/>
        <a:p>
          <a:endParaRPr lang="ru-RU"/>
        </a:p>
      </dgm:t>
    </dgm:pt>
    <dgm:pt modelId="{3928A9F7-7689-41DE-8BF1-73D7E1DDA863}" type="sibTrans" cxnId="{F5B192EA-0CD1-4AB8-A4B5-7B4397744BD3}">
      <dgm:prSet/>
      <dgm:spPr/>
      <dgm:t>
        <a:bodyPr/>
        <a:lstStyle/>
        <a:p>
          <a:endParaRPr lang="ru-RU"/>
        </a:p>
      </dgm:t>
    </dgm:pt>
    <dgm:pt modelId="{23F976F6-1E05-4619-B63A-352E2C375FF9}">
      <dgm:prSet/>
      <dgm:spPr/>
      <dgm:t>
        <a:bodyPr/>
        <a:lstStyle/>
        <a:p>
          <a:endParaRPr lang="ru-RU"/>
        </a:p>
      </dgm:t>
    </dgm:pt>
    <dgm:pt modelId="{8E3CA242-273F-48D4-B021-7C5A5B351BBA}" type="parTrans" cxnId="{0A467587-313D-4658-8309-801F5FAB4C38}">
      <dgm:prSet/>
      <dgm:spPr/>
      <dgm:t>
        <a:bodyPr/>
        <a:lstStyle/>
        <a:p>
          <a:endParaRPr lang="ru-RU"/>
        </a:p>
      </dgm:t>
    </dgm:pt>
    <dgm:pt modelId="{D2C10EFE-0F1F-4BFB-BDBA-7FBFFCF0FC87}" type="sibTrans" cxnId="{0A467587-313D-4658-8309-801F5FAB4C38}">
      <dgm:prSet/>
      <dgm:spPr/>
      <dgm:t>
        <a:bodyPr/>
        <a:lstStyle/>
        <a:p>
          <a:endParaRPr lang="ru-RU"/>
        </a:p>
      </dgm:t>
    </dgm:pt>
    <dgm:pt modelId="{276F39E5-C168-4C1F-B7B7-C8F3090B3690}">
      <dgm:prSet/>
      <dgm:spPr/>
      <dgm:t>
        <a:bodyPr/>
        <a:lstStyle/>
        <a:p>
          <a:endParaRPr lang="ru-RU"/>
        </a:p>
      </dgm:t>
    </dgm:pt>
    <dgm:pt modelId="{B502E45A-4A55-42D0-8307-B6B1A03165DD}" type="parTrans" cxnId="{3ED4FE0B-9F11-4E6D-8C57-43D54BC49DC0}">
      <dgm:prSet/>
      <dgm:spPr/>
      <dgm:t>
        <a:bodyPr/>
        <a:lstStyle/>
        <a:p>
          <a:endParaRPr lang="ru-RU"/>
        </a:p>
      </dgm:t>
    </dgm:pt>
    <dgm:pt modelId="{F073CBB0-AED7-48BB-A9FD-0B02C38EBA98}" type="sibTrans" cxnId="{3ED4FE0B-9F11-4E6D-8C57-43D54BC49DC0}">
      <dgm:prSet/>
      <dgm:spPr/>
      <dgm:t>
        <a:bodyPr/>
        <a:lstStyle/>
        <a:p>
          <a:endParaRPr lang="ru-RU"/>
        </a:p>
      </dgm:t>
    </dgm:pt>
    <dgm:pt modelId="{2D7667A2-E0D5-4241-90FE-68261BA58418}">
      <dgm:prSet/>
      <dgm:spPr/>
      <dgm:t>
        <a:bodyPr/>
        <a:lstStyle/>
        <a:p>
          <a:endParaRPr lang="ru-RU"/>
        </a:p>
      </dgm:t>
    </dgm:pt>
    <dgm:pt modelId="{99E25080-04E6-4050-AA52-F6F687BFC224}" type="parTrans" cxnId="{6055979D-50DC-4FE4-95F6-27BABBF798C8}">
      <dgm:prSet/>
      <dgm:spPr/>
      <dgm:t>
        <a:bodyPr/>
        <a:lstStyle/>
        <a:p>
          <a:endParaRPr lang="ru-RU"/>
        </a:p>
      </dgm:t>
    </dgm:pt>
    <dgm:pt modelId="{E4DAE9BB-9FEE-42B0-9112-186C1FA095B1}" type="sibTrans" cxnId="{6055979D-50DC-4FE4-95F6-27BABBF798C8}">
      <dgm:prSet/>
      <dgm:spPr/>
      <dgm:t>
        <a:bodyPr/>
        <a:lstStyle/>
        <a:p>
          <a:endParaRPr lang="ru-RU"/>
        </a:p>
      </dgm:t>
    </dgm:pt>
    <dgm:pt modelId="{7BCDF329-7C73-474C-8E76-522D729B0543}">
      <dgm:prSet/>
      <dgm:spPr/>
      <dgm:t>
        <a:bodyPr/>
        <a:lstStyle/>
        <a:p>
          <a:endParaRPr lang="ru-RU"/>
        </a:p>
      </dgm:t>
    </dgm:pt>
    <dgm:pt modelId="{3142A3E3-45D2-4EBC-834D-E74704E53B0A}" type="parTrans" cxnId="{E7304A31-B2CF-4F60-B86C-41451C5C3140}">
      <dgm:prSet/>
      <dgm:spPr/>
      <dgm:t>
        <a:bodyPr/>
        <a:lstStyle/>
        <a:p>
          <a:endParaRPr lang="ru-RU"/>
        </a:p>
      </dgm:t>
    </dgm:pt>
    <dgm:pt modelId="{16D647AF-FFFE-4977-8AFE-5351CF3BE292}" type="sibTrans" cxnId="{E7304A31-B2CF-4F60-B86C-41451C5C3140}">
      <dgm:prSet/>
      <dgm:spPr/>
      <dgm:t>
        <a:bodyPr/>
        <a:lstStyle/>
        <a:p>
          <a:endParaRPr lang="ru-RU"/>
        </a:p>
      </dgm:t>
    </dgm:pt>
    <dgm:pt modelId="{A72E57E7-C6B6-4E88-9471-907B42683DAB}">
      <dgm:prSet/>
      <dgm:spPr/>
      <dgm:t>
        <a:bodyPr/>
        <a:lstStyle/>
        <a:p>
          <a:endParaRPr lang="ru-RU"/>
        </a:p>
      </dgm:t>
    </dgm:pt>
    <dgm:pt modelId="{D6F04093-B2C2-4EB8-BFC5-0204D5966E09}" type="parTrans" cxnId="{4E1DF1C3-36B7-4912-BBF3-4679C7284F07}">
      <dgm:prSet/>
      <dgm:spPr/>
      <dgm:t>
        <a:bodyPr/>
        <a:lstStyle/>
        <a:p>
          <a:endParaRPr lang="ru-RU"/>
        </a:p>
      </dgm:t>
    </dgm:pt>
    <dgm:pt modelId="{B26A71CD-0419-40BD-A03A-5F4326CEA9D2}" type="sibTrans" cxnId="{4E1DF1C3-36B7-4912-BBF3-4679C7284F07}">
      <dgm:prSet/>
      <dgm:spPr/>
      <dgm:t>
        <a:bodyPr/>
        <a:lstStyle/>
        <a:p>
          <a:endParaRPr lang="ru-RU"/>
        </a:p>
      </dgm:t>
    </dgm:pt>
    <dgm:pt modelId="{6180785B-7C23-40DE-A762-48542E56307F}">
      <dgm:prSet/>
      <dgm:spPr/>
      <dgm:t>
        <a:bodyPr/>
        <a:lstStyle/>
        <a:p>
          <a:endParaRPr lang="ru-RU"/>
        </a:p>
      </dgm:t>
    </dgm:pt>
    <dgm:pt modelId="{282C5504-C0F5-4AB5-A72A-BDF82B7B01C2}" type="parTrans" cxnId="{2E96F6B3-A900-42EC-BA2B-D68C4D1F302B}">
      <dgm:prSet/>
      <dgm:spPr/>
      <dgm:t>
        <a:bodyPr/>
        <a:lstStyle/>
        <a:p>
          <a:endParaRPr lang="ru-RU"/>
        </a:p>
      </dgm:t>
    </dgm:pt>
    <dgm:pt modelId="{289458EF-0C3F-45A3-B30F-303F602AA895}" type="sibTrans" cxnId="{2E96F6B3-A900-42EC-BA2B-D68C4D1F302B}">
      <dgm:prSet/>
      <dgm:spPr/>
      <dgm:t>
        <a:bodyPr/>
        <a:lstStyle/>
        <a:p>
          <a:endParaRPr lang="ru-RU"/>
        </a:p>
      </dgm:t>
    </dgm:pt>
    <dgm:pt modelId="{1FD79143-B204-42A5-9381-DBD2C48951FE}">
      <dgm:prSet/>
      <dgm:spPr/>
      <dgm:t>
        <a:bodyPr/>
        <a:lstStyle/>
        <a:p>
          <a:endParaRPr lang="ru-RU"/>
        </a:p>
      </dgm:t>
    </dgm:pt>
    <dgm:pt modelId="{860C366C-8C22-4E86-B8B4-23108EEE6B71}" type="parTrans" cxnId="{5251426B-912F-4941-A50B-93B1B97C16D9}">
      <dgm:prSet/>
      <dgm:spPr/>
      <dgm:t>
        <a:bodyPr/>
        <a:lstStyle/>
        <a:p>
          <a:endParaRPr lang="ru-RU"/>
        </a:p>
      </dgm:t>
    </dgm:pt>
    <dgm:pt modelId="{0CAE3545-7B22-48E8-8CE4-7F8FBE2055E4}" type="sibTrans" cxnId="{5251426B-912F-4941-A50B-93B1B97C16D9}">
      <dgm:prSet/>
      <dgm:spPr/>
      <dgm:t>
        <a:bodyPr/>
        <a:lstStyle/>
        <a:p>
          <a:endParaRPr lang="ru-RU"/>
        </a:p>
      </dgm:t>
    </dgm:pt>
    <dgm:pt modelId="{CD6E0ADC-C5ED-4FDA-82BB-98AFC28E634B}" type="pres">
      <dgm:prSet presAssocID="{0D77A3DC-BDCC-4A7B-8FCA-72CBBFC7EA6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9CB39F-36F5-4395-B18C-21132B86E06D}" type="pres">
      <dgm:prSet presAssocID="{78909F7D-2172-4E00-900E-6250F79A2870}" presName="centerShape" presStyleLbl="node0" presStyleIdx="0" presStyleCnt="1" custScaleX="173633" custScaleY="43868" custLinFactNeighborX="43" custLinFactNeighborY="-4787"/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61FE418-6B2B-43F7-97F6-0DAAB3D69863}" srcId="{A3BD96D3-60E9-47B2-A283-479B736B07C2}" destId="{3762D1B0-518A-4A43-AA62-5E9AF6CB06ED}" srcOrd="2" destOrd="0" parTransId="{1FAC662F-5A7D-404B-AD8E-CD54F5DCB07F}" sibTransId="{9B7B21FD-3F83-423F-8029-3CD81E59CFF6}"/>
    <dgm:cxn modelId="{BBB87F45-AB8A-4E9C-91CB-EDB39EAAF69A}" srcId="{0D77A3DC-BDCC-4A7B-8FCA-72CBBFC7EA68}" destId="{E6D6FBFF-CFEB-48DC-8A3A-0A6FDFDCC859}" srcOrd="1" destOrd="0" parTransId="{59C1655E-38D9-48E9-A742-35D767602E4D}" sibTransId="{9C5DC6DA-FFB6-414F-8435-B3292BF534FF}"/>
    <dgm:cxn modelId="{9EED0443-1B3D-4EBE-8F00-5B9D5DC34C27}" srcId="{734815D4-1DF8-44F9-A7AC-E0676DF48F52}" destId="{F259913A-B989-4E8B-B9A1-32C39EA55637}" srcOrd="0" destOrd="0" parTransId="{194EA5C0-4484-4E20-B67D-60ACB25D393B}" sibTransId="{52773406-18D0-43BA-8EED-5CD6DDB26904}"/>
    <dgm:cxn modelId="{2E96F6B3-A900-42EC-BA2B-D68C4D1F302B}" srcId="{7BCDF329-7C73-474C-8E76-522D729B0543}" destId="{6180785B-7C23-40DE-A762-48542E56307F}" srcOrd="1" destOrd="0" parTransId="{282C5504-C0F5-4AB5-A72A-BDF82B7B01C2}" sibTransId="{289458EF-0C3F-45A3-B30F-303F602AA895}"/>
    <dgm:cxn modelId="{E7304A31-B2CF-4F60-B86C-41451C5C3140}" srcId="{0D77A3DC-BDCC-4A7B-8FCA-72CBBFC7EA68}" destId="{7BCDF329-7C73-474C-8E76-522D729B0543}" srcOrd="13" destOrd="0" parTransId="{3142A3E3-45D2-4EBC-834D-E74704E53B0A}" sibTransId="{16D647AF-FFFE-4977-8AFE-5351CF3BE292}"/>
    <dgm:cxn modelId="{E0FC7A8B-ED01-425D-94E1-45C29C519362}" srcId="{3B8097D4-D885-42EC-B74B-5702CD6E1C0F}" destId="{F649B9CF-B18D-41EC-846B-27684FD7F3EB}" srcOrd="0" destOrd="0" parTransId="{E51D3AC4-1AD9-415F-AA16-AFADE530585E}" sibTransId="{98A1874A-22EE-402A-9B37-0E970E0D78C6}"/>
    <dgm:cxn modelId="{7E91D7E3-356B-4D69-B152-09FCC41E2A63}" srcId="{734815D4-1DF8-44F9-A7AC-E0676DF48F52}" destId="{90C2A388-FB0B-4C27-A316-BB2B68CD467D}" srcOrd="1" destOrd="0" parTransId="{DDBB8156-E919-4989-9BBF-3024DEB44213}" sibTransId="{D7988C9D-7895-45A2-9E24-13DC178BEB76}"/>
    <dgm:cxn modelId="{C3B129AF-5AFF-42BD-9FF9-93B85FB772A0}" srcId="{0D77A3DC-BDCC-4A7B-8FCA-72CBBFC7EA68}" destId="{3B8097D4-D885-42EC-B74B-5702CD6E1C0F}" srcOrd="5" destOrd="0" parTransId="{14756750-22DD-415D-A008-828F6CC84735}" sibTransId="{A08FBFCF-0E9E-4940-9BDC-F2AF0B362922}"/>
    <dgm:cxn modelId="{0A467587-313D-4658-8309-801F5FAB4C38}" srcId="{661CA91E-79D2-424C-AE4A-EB9E1AB2F78C}" destId="{23F976F6-1E05-4619-B63A-352E2C375FF9}" srcOrd="1" destOrd="0" parTransId="{8E3CA242-273F-48D4-B021-7C5A5B351BBA}" sibTransId="{D2C10EFE-0F1F-4BFB-BDBA-7FBFFCF0FC87}"/>
    <dgm:cxn modelId="{52798ED6-5C82-457F-A872-7BC4E11F545F}" srcId="{0D77A3DC-BDCC-4A7B-8FCA-72CBBFC7EA68}" destId="{661CA91E-79D2-424C-AE4A-EB9E1AB2F78C}" srcOrd="11" destOrd="0" parTransId="{8A2EBB63-1F4D-48E7-91CD-1F1A7222D80A}" sibTransId="{B6840529-E1CC-40B0-86D0-CAA75631CC2A}"/>
    <dgm:cxn modelId="{C6E9A9BD-B2E7-465F-B065-479629CFE356}" srcId="{0D77A3DC-BDCC-4A7B-8FCA-72CBBFC7EA68}" destId="{A3BD96D3-60E9-47B2-A283-479B736B07C2}" srcOrd="9" destOrd="0" parTransId="{63935D4A-311E-49F4-81D3-BBC52E7D1234}" sibTransId="{9F87EE9F-0E90-4B0C-9279-06144A4869D9}"/>
    <dgm:cxn modelId="{B7172B65-5DFE-43C7-BDAC-6B2B27006D1C}" type="presOf" srcId="{78909F7D-2172-4E00-900E-6250F79A2870}" destId="{249CB39F-36F5-4395-B18C-21132B86E06D}" srcOrd="0" destOrd="0" presId="urn:microsoft.com/office/officeart/2005/8/layout/radial4"/>
    <dgm:cxn modelId="{4E1DF1C3-36B7-4912-BBF3-4679C7284F07}" srcId="{7BCDF329-7C73-474C-8E76-522D729B0543}" destId="{A72E57E7-C6B6-4E88-9471-907B42683DAB}" srcOrd="0" destOrd="0" parTransId="{D6F04093-B2C2-4EB8-BFC5-0204D5966E09}" sibTransId="{B26A71CD-0419-40BD-A03A-5F4326CEA9D2}"/>
    <dgm:cxn modelId="{F5B192EA-0CD1-4AB8-A4B5-7B4397744BD3}" srcId="{661CA91E-79D2-424C-AE4A-EB9E1AB2F78C}" destId="{4DBF3FC1-D992-45D9-B391-F234BA580D92}" srcOrd="0" destOrd="0" parTransId="{9C7DEE3A-AE52-48F1-9979-4A3C9C5B782B}" sibTransId="{3928A9F7-7689-41DE-8BF1-73D7E1DDA863}"/>
    <dgm:cxn modelId="{53215801-C99B-48BC-8BB1-C6DC55B4FEC5}" srcId="{3B8097D4-D885-42EC-B74B-5702CD6E1C0F}" destId="{8F6EB4BD-B5A2-41FD-B58F-BF0D72FB5479}" srcOrd="2" destOrd="0" parTransId="{F8199340-3604-4E4F-AB56-3FF6740AFEF8}" sibTransId="{5D9660CA-6CFA-4161-9955-45BFDA472552}"/>
    <dgm:cxn modelId="{D595F017-5E27-4387-A2FD-29B3E004864E}" srcId="{0D77A3DC-BDCC-4A7B-8FCA-72CBBFC7EA68}" destId="{734815D4-1DF8-44F9-A7AC-E0676DF48F52}" srcOrd="7" destOrd="0" parTransId="{66F7BFFB-0F96-4712-BBEF-A5D0A6ED2F78}" sibTransId="{AC5CD063-202D-4FB4-B725-074E72A78CAC}"/>
    <dgm:cxn modelId="{3ED4FE0B-9F11-4E6D-8C57-43D54BC49DC0}" srcId="{661CA91E-79D2-424C-AE4A-EB9E1AB2F78C}" destId="{276F39E5-C168-4C1F-B7B7-C8F3090B3690}" srcOrd="2" destOrd="0" parTransId="{B502E45A-4A55-42D0-8307-B6B1A03165DD}" sibTransId="{F073CBB0-AED7-48BB-A9FD-0B02C38EBA98}"/>
    <dgm:cxn modelId="{2701AAA0-644B-4567-808A-9705D6FB4D7C}" srcId="{A3BD96D3-60E9-47B2-A283-479B736B07C2}" destId="{64F427C2-C0C9-452D-BB19-36D0DD0541B9}" srcOrd="0" destOrd="0" parTransId="{689AA6C9-A12C-4671-ACB2-E6C628554461}" sibTransId="{FAAB80A6-B579-47BB-9B08-F129C2C37CEC}"/>
    <dgm:cxn modelId="{1103EFF3-4DF4-4F2F-85A9-A2514C567344}" srcId="{3B8097D4-D885-42EC-B74B-5702CD6E1C0F}" destId="{B5E51F12-D946-48F3-BBB3-1BDD77FA6041}" srcOrd="1" destOrd="0" parTransId="{7CB1A6E4-29BC-4AF9-B3C7-1081983748CD}" sibTransId="{3CCA48EC-76A4-4F7B-9BE3-C36C8BA95FEA}"/>
    <dgm:cxn modelId="{6055979D-50DC-4FE4-95F6-27BABBF798C8}" srcId="{0D77A3DC-BDCC-4A7B-8FCA-72CBBFC7EA68}" destId="{2D7667A2-E0D5-4241-90FE-68261BA58418}" srcOrd="12" destOrd="0" parTransId="{99E25080-04E6-4050-AA52-F6F687BFC224}" sibTransId="{E4DAE9BB-9FEE-42B0-9112-186C1FA095B1}"/>
    <dgm:cxn modelId="{5251426B-912F-4941-A50B-93B1B97C16D9}" srcId="{7BCDF329-7C73-474C-8E76-522D729B0543}" destId="{1FD79143-B204-42A5-9381-DBD2C48951FE}" srcOrd="2" destOrd="0" parTransId="{860C366C-8C22-4E86-B8B4-23108EEE6B71}" sibTransId="{0CAE3545-7B22-48E8-8CE4-7F8FBE2055E4}"/>
    <dgm:cxn modelId="{8217FEC5-49B8-46FF-9CCB-01CF5A64DD7B}" srcId="{0D77A3DC-BDCC-4A7B-8FCA-72CBBFC7EA68}" destId="{68E7A4AA-930F-42A6-B6C2-738B27E88A18}" srcOrd="4" destOrd="0" parTransId="{F3FECA73-6040-481B-8D16-90A7B9DBB8AB}" sibTransId="{EC2DBC0E-9F5E-4649-B023-794E355E3973}"/>
    <dgm:cxn modelId="{251D8F18-D4D5-4839-9944-56A80B574190}" srcId="{0D77A3DC-BDCC-4A7B-8FCA-72CBBFC7EA68}" destId="{7D557D06-C882-44A6-81CF-C3321A44D50A}" srcOrd="2" destOrd="0" parTransId="{E197ED62-4F75-4544-B3FE-9871A90164F0}" sibTransId="{E45DF86B-777A-4A65-AA77-6B08D64394F5}"/>
    <dgm:cxn modelId="{6BEA17AA-25DA-48B8-AD62-E19CC91F10A8}" srcId="{0D77A3DC-BDCC-4A7B-8FCA-72CBBFC7EA68}" destId="{5D6D7B79-FB77-4135-8A26-E3900A74E63C}" srcOrd="3" destOrd="0" parTransId="{B49A947A-AC48-428B-95DD-6ACB508461CE}" sibTransId="{E1513BF5-AF25-4D79-88D1-40377974177D}"/>
    <dgm:cxn modelId="{31FB859F-9B04-4041-90B9-D9CBFC14532F}" srcId="{0D77A3DC-BDCC-4A7B-8FCA-72CBBFC7EA68}" destId="{A1EDB533-D87F-4CE9-934A-05C10DA1EF1D}" srcOrd="10" destOrd="0" parTransId="{81DA68CF-5213-4591-BF73-8B358F2AC963}" sibTransId="{8D4BB6E5-1BF4-4474-A4D9-82C770FA42AE}"/>
    <dgm:cxn modelId="{2E7DDCD4-8DDB-42C7-8CF1-A9D5C3D96460}" srcId="{734815D4-1DF8-44F9-A7AC-E0676DF48F52}" destId="{721A6CB9-2939-47D2-AD48-36FBE65EE03D}" srcOrd="2" destOrd="0" parTransId="{59878107-99FC-4133-874D-1BF6A82D5B02}" sibTransId="{1A698475-F1BC-4354-894B-CE2BA1AF05B5}"/>
    <dgm:cxn modelId="{75C1215C-113D-4F87-B585-BC9206FE785C}" srcId="{0D77A3DC-BDCC-4A7B-8FCA-72CBBFC7EA68}" destId="{147EFC8D-245F-47A3-956F-285E894BA3B2}" srcOrd="8" destOrd="0" parTransId="{C84258A4-E068-46ED-A1B2-C689DFD94923}" sibTransId="{06AAA784-CE9A-4EC8-9CBF-3FB5B5D006AD}"/>
    <dgm:cxn modelId="{B555B932-F22A-4FAD-BB12-54AD2BD7FFB1}" srcId="{0D77A3DC-BDCC-4A7B-8FCA-72CBBFC7EA68}" destId="{78909F7D-2172-4E00-900E-6250F79A2870}" srcOrd="0" destOrd="0" parTransId="{649DBDF5-2518-420E-8811-6B646DBA1911}" sibTransId="{0D5E35F3-CCCE-4265-97C5-10FFF1A2EC66}"/>
    <dgm:cxn modelId="{2BA3D672-5F1D-411E-A465-296446E743AC}" srcId="{A3BD96D3-60E9-47B2-A283-479B736B07C2}" destId="{2F677637-2C3A-4FE2-ACB0-7F27290D020A}" srcOrd="1" destOrd="0" parTransId="{7965EF2F-0EB0-4B43-B619-B372BD4EDCE6}" sibTransId="{96B40943-46E9-4948-B0DA-45092920D15F}"/>
    <dgm:cxn modelId="{B60C35AF-5085-4F51-8E3E-1EB4630C85AA}" srcId="{0D77A3DC-BDCC-4A7B-8FCA-72CBBFC7EA68}" destId="{F05E3B3D-17FE-43CE-AA87-87C9B7B67BCA}" srcOrd="6" destOrd="0" parTransId="{CD63841E-3A7F-4D9F-9FDD-540B62140EF1}" sibTransId="{7D6A35DF-EEBC-4B4C-B676-A23940D1BA1A}"/>
    <dgm:cxn modelId="{2DDE08D9-6EC2-45B8-B9CD-40747906564C}" type="presOf" srcId="{0D77A3DC-BDCC-4A7B-8FCA-72CBBFC7EA68}" destId="{CD6E0ADC-C5ED-4FDA-82BB-98AFC28E634B}" srcOrd="0" destOrd="0" presId="urn:microsoft.com/office/officeart/2005/8/layout/radial4"/>
    <dgm:cxn modelId="{FEE11B5B-5589-46A8-805D-2CFB50B3B0FC}" type="presParOf" srcId="{CD6E0ADC-C5ED-4FDA-82BB-98AFC28E634B}" destId="{249CB39F-36F5-4395-B18C-21132B86E06D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C33F52-433E-4BF4-9362-AD99D317AA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915C5D-F711-4A25-8278-5882F9358375}">
      <dgm:prSet/>
      <dgm:spPr>
        <a:solidFill>
          <a:schemeClr val="accent1">
            <a:lumMod val="20000"/>
            <a:lumOff val="80000"/>
            <a:alpha val="49000"/>
          </a:schemeClr>
        </a:solidFill>
        <a:scene3d>
          <a:camera prst="orthographicFront"/>
          <a:lightRig rig="threePt" dir="t"/>
        </a:scene3d>
        <a:sp3d>
          <a:bevelT prst="angle"/>
          <a:bevelB w="165100" prst="coolSlant"/>
        </a:sp3d>
      </dgm:spPr>
      <dgm:t>
        <a:bodyPr/>
        <a:lstStyle/>
        <a:p>
          <a:pPr algn="r" rtl="0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52 805,6 тыс. рублей.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BAF34-8D99-49F0-8A2C-DCAAC2D8108B}" type="parTrans" cxnId="{ECF3CBEA-E90E-415A-9FB7-12F9EF7B8915}">
      <dgm:prSet/>
      <dgm:spPr/>
      <dgm:t>
        <a:bodyPr/>
        <a:lstStyle/>
        <a:p>
          <a:endParaRPr lang="ru-RU"/>
        </a:p>
      </dgm:t>
    </dgm:pt>
    <dgm:pt modelId="{9A0E80F1-8445-413A-AB7E-860E3A61CC05}" type="sibTrans" cxnId="{ECF3CBEA-E90E-415A-9FB7-12F9EF7B8915}">
      <dgm:prSet/>
      <dgm:spPr/>
      <dgm:t>
        <a:bodyPr/>
        <a:lstStyle/>
        <a:p>
          <a:endParaRPr lang="ru-RU"/>
        </a:p>
      </dgm:t>
    </dgm:pt>
    <dgm:pt modelId="{2038A5E9-D09B-4679-A672-1825396BAB47}" type="pres">
      <dgm:prSet presAssocID="{20C33F52-433E-4BF4-9362-AD99D317AA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0BBBFC-1302-45CE-A1C2-1F96134FEA06}" type="pres">
      <dgm:prSet presAssocID="{3C915C5D-F711-4A25-8278-5882F9358375}" presName="parentText" presStyleLbl="node1" presStyleIdx="0" presStyleCnt="1" custScaleX="99696" custScaleY="984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32FE17-9EC7-4271-AC59-9D2D5E0270E1}" type="presOf" srcId="{3C915C5D-F711-4A25-8278-5882F9358375}" destId="{770BBBFC-1302-45CE-A1C2-1F96134FEA06}" srcOrd="0" destOrd="0" presId="urn:microsoft.com/office/officeart/2005/8/layout/vList2"/>
    <dgm:cxn modelId="{ECF3CBEA-E90E-415A-9FB7-12F9EF7B8915}" srcId="{20C33F52-433E-4BF4-9362-AD99D317AABB}" destId="{3C915C5D-F711-4A25-8278-5882F9358375}" srcOrd="0" destOrd="0" parTransId="{599BAF34-8D99-49F0-8A2C-DCAAC2D8108B}" sibTransId="{9A0E80F1-8445-413A-AB7E-860E3A61CC05}"/>
    <dgm:cxn modelId="{EF265CF7-D366-48FE-AFC2-7C63CD2E6EEA}" type="presOf" srcId="{20C33F52-433E-4BF4-9362-AD99D317AABB}" destId="{2038A5E9-D09B-4679-A672-1825396BAB47}" srcOrd="0" destOrd="0" presId="urn:microsoft.com/office/officeart/2005/8/layout/vList2"/>
    <dgm:cxn modelId="{191CCFD6-CF8F-478D-A6BC-690866B1B23C}" type="presParOf" srcId="{2038A5E9-D09B-4679-A672-1825396BAB47}" destId="{770BBBFC-1302-45CE-A1C2-1F96134FEA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7022B-4C11-433E-AF8F-CA7729763721}">
      <dsp:nvSpPr>
        <dsp:cNvPr id="0" name=""/>
        <dsp:cNvSpPr/>
      </dsp:nvSpPr>
      <dsp:spPr>
        <a:xfrm>
          <a:off x="1" y="0"/>
          <a:ext cx="8280917" cy="2492845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/>
        </a:scene3d>
        <a:sp3d prstMaterial="matte"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МО «Гавань» на 2022 год утвержден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Решением Муниципального Совета от 23.11.2021 № 44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«Об утверждении местного бюджета МО «Гавань» на 2022 год»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доходам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86 481,5 тыс. руб.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расходам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88 571,7 тыс. руб.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дефицитом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2 090,2 тыс. руб.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1" y="0"/>
        <a:ext cx="8280917" cy="2492845"/>
      </dsp:txXfrm>
    </dsp:sp>
    <dsp:sp modelId="{B99FE444-377D-4397-9EBE-2683490AFAB0}">
      <dsp:nvSpPr>
        <dsp:cNvPr id="0" name=""/>
        <dsp:cNvSpPr/>
      </dsp:nvSpPr>
      <dsp:spPr>
        <a:xfrm>
          <a:off x="13597" y="2648356"/>
          <a:ext cx="8267322" cy="252566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matte">
          <a:bevelT w="120900" h="88900" prst="angle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течение отчетного года в местный бюджет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раз вносились изменения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с учетом которых основные показатели составили: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доходам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90 028,2 тыс. руб.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расходам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91 721,2 тыс. руб.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профицитом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сумме </a:t>
          </a: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1 693,0 тыс. руб.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 </a:t>
          </a:r>
          <a:endParaRPr lang="ru-RU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3597" y="2648356"/>
        <a:ext cx="8267322" cy="2525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CB39F-36F5-4395-B18C-21132B86E06D}">
      <dsp:nvSpPr>
        <dsp:cNvPr id="0" name=""/>
        <dsp:cNvSpPr/>
      </dsp:nvSpPr>
      <dsp:spPr>
        <a:xfrm>
          <a:off x="83976" y="102937"/>
          <a:ext cx="8712964" cy="2201311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57150">
            <a:bevelT w="38100" h="38100" prst="angle"/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ДЕФИЦИТ</a:t>
          </a: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бюджета – превышение расходов над доходами.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r>
            <a:rPr lang="ru-RU" sz="1600" kern="1200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бюджета – превышение доходов над расходами.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Единственным источником покрытия </a:t>
          </a:r>
          <a:r>
            <a:rPr lang="ru-RU" sz="1600" b="1" kern="1200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ДЕФИЦИТА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бюджета является </a:t>
          </a:r>
          <a:r>
            <a:rPr lang="ru-RU" sz="1600" b="1" kern="1200" dirty="0" smtClean="0">
              <a:solidFill>
                <a:srgbClr val="FF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ОСТАТКИ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 счетах муниципального образования на начало года.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Остаток на счете + плановые </a:t>
          </a:r>
          <a:r>
            <a:rPr lang="ru-RU" sz="1600" b="1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позволят произвести плановые </a:t>
          </a:r>
          <a:r>
            <a:rPr lang="ru-RU" sz="1600" b="1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в полном объеме.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*Субвенции (переданные гос. полномочия) из бюджета Санкт-Петербурга на выполнение передаваемых полномочий по опеке и попечительству</a:t>
          </a:r>
          <a:endParaRPr lang="ru-RU" sz="1600" kern="1200" dirty="0">
            <a:solidFill>
              <a:schemeClr val="tx1"/>
            </a:soli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976" y="102937"/>
        <a:ext cx="8712964" cy="22013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BBBFC-1302-45CE-A1C2-1F96134FEA06}">
      <dsp:nvSpPr>
        <dsp:cNvPr id="0" name=""/>
        <dsp:cNvSpPr/>
      </dsp:nvSpPr>
      <dsp:spPr>
        <a:xfrm>
          <a:off x="3073" y="18040"/>
          <a:ext cx="2016002" cy="683999"/>
        </a:xfrm>
        <a:prstGeom prst="roundRect">
          <a:avLst/>
        </a:prstGeom>
        <a:solidFill>
          <a:schemeClr val="accent1">
            <a:lumMod val="20000"/>
            <a:lumOff val="80000"/>
            <a:alpha val="4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  <a:bevelB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52 805,6 тыс. рублей.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63" y="51430"/>
        <a:ext cx="1949222" cy="617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FD67B-27DB-4643-8ABF-15D69A50471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6F152-C380-4A7C-9800-D15500763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82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6F152-C380-4A7C-9800-D155007633A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8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6F152-C380-4A7C-9800-D155007633A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0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B5A7-EB04-49B1-A378-073FCC6FA40E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3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A387-AADF-44B3-8BAE-602FD2436335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573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742D-4A53-4036-86C6-37367EF405DC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8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B9B-9E5A-4BA6-AAB1-E6F0FD0C5465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7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4183-118F-4F49-81E4-34FA25C89F6A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1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5590-5844-4DDD-873A-AB39303F0C5E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6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37D0-BF9E-47F2-A773-A0FC5DECA6F8}" type="datetime1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05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840B4-F43E-43AD-B0B2-133492358445}" type="datetime1">
              <a:rPr lang="ru-RU" smtClean="0"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33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913D6-218A-4449-8E7E-1D6B7010C63E}" type="datetime1">
              <a:rPr lang="ru-RU" smtClean="0"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3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70ED-CA36-4CE7-9378-A11F4CBEEBF6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2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A234-0396-477E-A113-C7D73A970C65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9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F58D6-3688-4043-9007-35DBF981E8D2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7FDED-AB62-4DEF-BE55-1A6E120D1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0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8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3.xml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g"/><Relationship Id="rId2" Type="http://schemas.openxmlformats.org/officeDocument/2006/relationships/hyperlink" Target="mailto:mo.polustrovo@mail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717032"/>
            <a:ext cx="7920880" cy="259228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Yu Mincho Demibold" panose="02020600000000000000" pitchFamily="18" charset="-128"/>
                <a:cs typeface="Times New Roman" panose="02020603050405020304" pitchFamily="18" charset="0"/>
              </a:rPr>
              <a:t>МО «Гавань»</a:t>
            </a:r>
            <a:br>
              <a:rPr lang="ru-RU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Yu Mincho Demibold" panose="02020600000000000000" pitchFamily="18" charset="-128"/>
                <a:cs typeface="Times New Roman" panose="02020603050405020304" pitchFamily="18" charset="0"/>
              </a:rPr>
            </a:b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Yu Mincho Demibold" panose="02020600000000000000" pitchFamily="18" charset="-128"/>
                <a:cs typeface="Times New Roman" panose="02020603050405020304" pitchFamily="18" charset="0"/>
              </a:rPr>
              <a:t>Отчет об исполнении местного бюджета Муниципального образования Гавань </a:t>
            </a:r>
            <a:b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Yu Mincho Demibold" panose="02020600000000000000" pitchFamily="18" charset="-128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Yu Mincho Demibold" panose="02020600000000000000" pitchFamily="18" charset="-128"/>
                <a:cs typeface="Times New Roman" panose="02020603050405020304" pitchFamily="18" charset="0"/>
              </a:rPr>
              <a:t>за 2022 год</a:t>
            </a:r>
            <a:endParaRPr lang="ru-RU" sz="3000" b="1" i="1" dirty="0">
              <a:solidFill>
                <a:srgbClr val="FF0000"/>
              </a:solidFill>
              <a:latin typeface="Times New Roman" panose="02020603050405020304" pitchFamily="18" charset="0"/>
              <a:ea typeface="Yu Mincho Demibold" panose="020206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</a:t>
            </a:fld>
            <a:endParaRPr lang="ru-RU"/>
          </a:p>
        </p:txBody>
      </p:sp>
      <p:pic>
        <p:nvPicPr>
          <p:cNvPr id="7" name="Рисунок 6" descr="\\192.168.0.55\Volume_1\Obmen\Павленко Е.С\moyagavan- ГЕРБ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5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2656"/>
            <a:ext cx="5616624" cy="370218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760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1115616" y="908720"/>
            <a:ext cx="7488832" cy="504056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Гавань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2020-2022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877888"/>
              </p:ext>
            </p:extLst>
          </p:nvPr>
        </p:nvGraphicFramePr>
        <p:xfrm>
          <a:off x="1403648" y="1196752"/>
          <a:ext cx="7344816" cy="54726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{69C7853C-536D-4A76-A0AE-DD22124D55A5}</a:tableStyleId>
              </a:tblPr>
              <a:tblGrid>
                <a:gridCol w="652243"/>
                <a:gridCol w="3092173"/>
                <a:gridCol w="1224136"/>
                <a:gridCol w="1103062"/>
                <a:gridCol w="1273202"/>
              </a:tblGrid>
              <a:tr h="4326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32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23 088,0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23 688,6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26 252,1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67297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32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51937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24 723,9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21 817,5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38 302,0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32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326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32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 кинематография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3 491,4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8 328,4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10 807,4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32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10 260,9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10 535,8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11 181,7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54073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 и спорт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923,3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32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1 127,8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1 552,1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  <a:tr h="43262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(всего)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63 643,3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66 795,6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90 239,6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2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14"/>
          <p:cNvSpPr txBox="1">
            <a:spLocks/>
          </p:cNvSpPr>
          <p:nvPr/>
        </p:nvSpPr>
        <p:spPr>
          <a:xfrm>
            <a:off x="827584" y="260648"/>
            <a:ext cx="712879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расходов местного бюджета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\\192.168.0.55\Volume_1\Obmen\Павленко Е.С\moyagavan- ГЕР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04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5517232"/>
            <a:ext cx="1152000" cy="11410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20110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810148"/>
              </p:ext>
            </p:extLst>
          </p:nvPr>
        </p:nvGraphicFramePr>
        <p:xfrm>
          <a:off x="1619672" y="3645024"/>
          <a:ext cx="6912768" cy="25922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728192"/>
                <a:gridCol w="1728192"/>
                <a:gridCol w="1728192"/>
                <a:gridCol w="1728192"/>
              </a:tblGrid>
              <a:tr h="12414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на 2022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26000"/>
                      </a:schemeClr>
                    </a:solidFill>
                  </a:tcPr>
                </a:tc>
              </a:tr>
              <a:tr h="135086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фонд местной администрации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26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4151" y="1124744"/>
            <a:ext cx="83814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расходовании средств резервного фонда Местной Администрации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Гавань за 2022 год (тыс. руб.)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Расходование средств резервного фонда Местной Администрации  МО Гавань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не производилось.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Александра\Desktop\Sasha\Сайт\2018\БЮДЖЕТ ДЛЯ ГРАЖДАН\Картинки для бюджета\Рисунок1563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112717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11</a:t>
            </a:fld>
            <a:endParaRPr lang="ru-RU"/>
          </a:p>
        </p:txBody>
      </p:sp>
      <p:sp>
        <p:nvSpPr>
          <p:cNvPr id="13" name="Заголовок 14"/>
          <p:cNvSpPr txBox="1">
            <a:spLocks/>
          </p:cNvSpPr>
          <p:nvPr/>
        </p:nvSpPr>
        <p:spPr>
          <a:xfrm>
            <a:off x="971600" y="260648"/>
            <a:ext cx="684076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местного бюджета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\\192.168.0.55\Volume_1\Obmen\Павленко Е.С\moyagavan- ГЕР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044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6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8064896" cy="6757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 algn="ctr"/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численности работников органов местного самоуправления и фактических затратах на их денежное содержание за 2022 год (тыс. руб.)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37703489"/>
              </p:ext>
            </p:extLst>
          </p:nvPr>
        </p:nvGraphicFramePr>
        <p:xfrm>
          <a:off x="179512" y="1196752"/>
          <a:ext cx="8568952" cy="549671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95149"/>
                <a:gridCol w="5618197"/>
                <a:gridCol w="1142685"/>
                <a:gridCol w="1212921"/>
              </a:tblGrid>
              <a:tr h="727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Утв. на 2022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30314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Муниципальный Совет МО «Гавань»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1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992"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Глава муниципального образования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287992">
                <a:tc>
                  <a:txBody>
                    <a:bodyPr/>
                    <a:lstStyle/>
                    <a:p>
                      <a:pPr algn="l"/>
                      <a:endParaRPr lang="ru-RU" sz="1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 на оплату труда с начислениями</a:t>
                      </a:r>
                      <a:endParaRPr lang="ru-RU" sz="1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1 534,5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1508,8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368298"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Аппарат представительного органа муниципального образования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485038">
                <a:tc>
                  <a:txBody>
                    <a:bodyPr/>
                    <a:lstStyle/>
                    <a:p>
                      <a:pPr algn="l"/>
                      <a:endParaRPr lang="ru-RU" sz="1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 на оплату труда с начислениями</a:t>
                      </a:r>
                    </a:p>
                    <a:p>
                      <a:pPr algn="ctr"/>
                      <a:endParaRPr lang="ru-RU" sz="1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1 969,7</a:t>
                      </a:r>
                    </a:p>
                    <a:p>
                      <a:pPr algn="ctr" fontAlgn="b"/>
                      <a:endParaRPr lang="ru-RU" sz="13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1 463,1</a:t>
                      </a:r>
                    </a:p>
                    <a:p>
                      <a:pPr algn="ctr" fontAlgn="b"/>
                      <a:endParaRPr lang="ru-RU" sz="13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287992"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 на содержание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депутатов на постоянной основе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485038">
                <a:tc>
                  <a:txBody>
                    <a:bodyPr/>
                    <a:lstStyle/>
                    <a:p>
                      <a:pPr algn="l"/>
                      <a:endParaRPr lang="ru-RU" sz="1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 на оплату труда с начислениями</a:t>
                      </a:r>
                    </a:p>
                    <a:p>
                      <a:pPr algn="ctr"/>
                      <a:endParaRPr lang="ru-RU" sz="1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215,4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213,8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30314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Местная администрация МО «Гавань»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038"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2.2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и обеспечение деятельности местной администрации по решению вопросов местного значения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287992">
                <a:tc>
                  <a:txBody>
                    <a:bodyPr/>
                    <a:lstStyle/>
                    <a:p>
                      <a:pPr algn="ctr"/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 на оплату труда с начислениями</a:t>
                      </a:r>
                      <a:endParaRPr lang="ru-RU" sz="1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16 761,3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16 323,6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67833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2.3</a:t>
                      </a:r>
                    </a:p>
                    <a:p>
                      <a:pPr algn="ctr"/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и осуществление деятельности по опеке и попечительству</a:t>
                      </a:r>
                    </a:p>
                    <a:p>
                      <a:pPr algn="ctr"/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485038">
                <a:tc>
                  <a:txBody>
                    <a:bodyPr/>
                    <a:lstStyle/>
                    <a:p>
                      <a:pPr algn="ctr"/>
                      <a:endParaRPr lang="ru-RU" sz="13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 на оплату труда с начислениями</a:t>
                      </a:r>
                    </a:p>
                    <a:p>
                      <a:pPr algn="ctr"/>
                      <a:endParaRPr lang="ru-RU" sz="1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2 031,2</a:t>
                      </a:r>
                      <a:endParaRPr lang="ru-RU" sz="1300" dirty="0"/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1 844,4</a:t>
                      </a:r>
                      <a:endParaRPr lang="ru-RU" sz="1300" dirty="0"/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14"/>
          <p:cNvSpPr txBox="1">
            <a:spLocks/>
          </p:cNvSpPr>
          <p:nvPr/>
        </p:nvSpPr>
        <p:spPr>
          <a:xfrm>
            <a:off x="539552" y="32213"/>
            <a:ext cx="734481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расходов местного бюджета</a:t>
            </a:r>
            <a:endParaRPr lang="ru-RU" sz="22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\\192.168.0.55\Volume_1\Obmen\Павленко Е.С\moyagavan- ГЕР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08000" cy="10086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2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андра\Desktop\Sasha\баннер и герб\герб  jpeg\Полюстрово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460"/>
            <a:ext cx="1008112" cy="11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128792" cy="432048"/>
          </a:xfrm>
        </p:spPr>
        <p:txBody>
          <a:bodyPr>
            <a:noAutofit/>
          </a:bodyPr>
          <a:lstStyle/>
          <a:p>
            <a:pPr lvl="0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13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3528" y="1556792"/>
            <a:ext cx="604978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средств местного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реализованных по программам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в общем объеме расходов бюджета Муниципального образования муниципальный округ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Гавань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endParaRPr lang="ru-RU" sz="12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95536" y="3573016"/>
            <a:ext cx="2988888" cy="80888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6936" y="3501008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утвержденный постановлением местной администрации, содержащий комплекс мероприятий, направленных на решение конкретной задачи социально-экономического развития муниципального образования.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4831" y="719765"/>
            <a:ext cx="698477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образования муниципальный округ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Гавань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по программно-целевому принципу на базе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ведомственных целевых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охватывающих все сферы социально-экономической жизни муниципалитета.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556038400"/>
              </p:ext>
            </p:extLst>
          </p:nvPr>
        </p:nvGraphicFramePr>
        <p:xfrm>
          <a:off x="5940152" y="1988840"/>
          <a:ext cx="202215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5940152" y="2852936"/>
            <a:ext cx="2016000" cy="684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58,5 %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\\192.168.0.55\Volume_1\Obmen\Павленко Е.С\moyagavan- ГЕРБ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1"/>
            <a:ext cx="1231349" cy="123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09120"/>
            <a:ext cx="3217594" cy="2160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09120"/>
            <a:ext cx="3240360" cy="2160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58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6084168" y="5589240"/>
            <a:ext cx="2808312" cy="918101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1259632" y="2348880"/>
            <a:ext cx="3096344" cy="64807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  <a:endParaRPr lang="ru-RU" sz="14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068960"/>
            <a:ext cx="5256584" cy="33239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детских площадок по адресам: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Наличная ул., дом 37 и Гаванская ул., дом 6.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Общая сумма затраченных средств на размещение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площадок составила: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12 791,39 тыс. руб.</a:t>
            </a:r>
          </a:p>
          <a:p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проектно-сметной документации на 3 детские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площадки по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адресам: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Наличная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ул., дом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37, Гаванская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ул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 Наличная ул., дом 22.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Общая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затраченных средств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площадок составила: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1 496 тыс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558924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по ВСЕМ разделам программы: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38 302,0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1259632" y="620688"/>
            <a:ext cx="3096344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14</a:t>
            </a:fld>
            <a:endParaRPr lang="ru-RU" dirty="0"/>
          </a:p>
        </p:txBody>
      </p:sp>
      <p:sp>
        <p:nvSpPr>
          <p:cNvPr id="19" name="Заголовок 14"/>
          <p:cNvSpPr txBox="1">
            <a:spLocks/>
          </p:cNvSpPr>
          <p:nvPr/>
        </p:nvSpPr>
        <p:spPr>
          <a:xfrm>
            <a:off x="899592" y="44624"/>
            <a:ext cx="576468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20" name="Рисунок 19" descr="\\192.168.0.55\Volume_1\Obmen\Павленко Е.С\moyagavan- ГЕР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04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6672"/>
            <a:ext cx="2340000" cy="15613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рямоугольник 7"/>
          <p:cNvSpPr/>
          <p:nvPr/>
        </p:nvSpPr>
        <p:spPr>
          <a:xfrm>
            <a:off x="323528" y="1196753"/>
            <a:ext cx="56886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ВНУТРИГОРОДСКОГО МУНИЦИПАЛЬНОГО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САНКТ-ПЕТЕРБУРГА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«ГАВАНЬ»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32856"/>
            <a:ext cx="2340000" cy="15613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89040"/>
            <a:ext cx="2340000" cy="15749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383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924945"/>
            <a:ext cx="5256584" cy="40164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Посадка деревьев и кустарников, расположенных на 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внутриквартальных территориях. Общая сумма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затраченных средств: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1 400 тыс. руб.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Высажено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 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МАФ и уличной мебели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затраченных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средств: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 тыс. руб.</a:t>
            </a:r>
            <a:r>
              <a:rPr lang="ru-RU" sz="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информационных щитов «Выгул собак запрещен»;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уличной мебели (скамья со спинкой);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информационных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щитов для детских площадок с перечнем детского игрового оборудования и правил эксплуатации;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Текущий ремонт асфальтобетонного покрытия общей площадью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3 300 </a:t>
            </a:r>
            <a:r>
              <a:rPr lang="ru-RU" sz="1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услуги технадзора и услуги по разработке смет.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затраченных средств: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11 015 тыс. руб.</a:t>
            </a:r>
            <a:endParaRPr lang="ru-RU" sz="15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15</a:t>
            </a:fld>
            <a:endParaRPr lang="ru-RU"/>
          </a:p>
        </p:txBody>
      </p:sp>
      <p:sp>
        <p:nvSpPr>
          <p:cNvPr id="19" name="Заголовок 14"/>
          <p:cNvSpPr txBox="1">
            <a:spLocks/>
          </p:cNvSpPr>
          <p:nvPr/>
        </p:nvSpPr>
        <p:spPr>
          <a:xfrm>
            <a:off x="755576" y="0"/>
            <a:ext cx="576468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20" name="Рисунок 19" descr="\\192.168.0.55\Volume_1\Obmen\Павленко Е.С\moyagavan- ГЕРБ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1044000" cy="12320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1259632" y="620688"/>
            <a:ext cx="3096344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268760"/>
            <a:ext cx="4139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ТЕРРИТОРИИ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ВНУТРИГОРОДСКОГО МУНИЦИПАЛЬНОГО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САНКТ-ПЕТЕРБУРГА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 «ГАВАНЬ»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1259632" y="2276872"/>
            <a:ext cx="3096344" cy="64807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  <a:endParaRPr lang="ru-RU" sz="14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92696"/>
            <a:ext cx="3851920" cy="21667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924944"/>
            <a:ext cx="1818202" cy="22322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24944"/>
            <a:ext cx="1872208" cy="22528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7993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альтернативный процесс 13"/>
          <p:cNvSpPr/>
          <p:nvPr/>
        </p:nvSpPr>
        <p:spPr>
          <a:xfrm>
            <a:off x="1259632" y="2132856"/>
            <a:ext cx="3060896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  <a:endParaRPr lang="ru-RU" sz="14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708920"/>
            <a:ext cx="5256584" cy="47551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детского игрового оборудования, ремонт резинового покрытия, поставка песка в песочницы. Общая сумма затраченных средств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616,25 тыс. руб.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 зеленых насаждений, уборка территорий детских площадок, уборка дорожек в скверах.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затраченных средств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7 079,70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паспортизации территории зеленых насаждений общего пользования местного значения на территории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МО. Общая сумма затраченных средств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700,0 тыс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Новогоднее оформление фасадов, проведение санитарных рубок, удаление аварийных деревьев, содержание и ремонт ограждения газонов, приобретение инструмента, мешков для мусора и т.д.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затраченных средств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846,0 тыс. руб.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16</a:t>
            </a:fld>
            <a:endParaRPr lang="ru-RU"/>
          </a:p>
        </p:txBody>
      </p:sp>
      <p:sp>
        <p:nvSpPr>
          <p:cNvPr id="19" name="Заголовок 14"/>
          <p:cNvSpPr txBox="1">
            <a:spLocks/>
          </p:cNvSpPr>
          <p:nvPr/>
        </p:nvSpPr>
        <p:spPr>
          <a:xfrm>
            <a:off x="971600" y="0"/>
            <a:ext cx="576468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20" name="Рисунок 19" descr="\\192.168.0.55\Volume_1\Obmen\Павленко Е.С\moyagavan- ГЕРБ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44000" cy="12320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Блок-схема: альтернативный процесс 14"/>
          <p:cNvSpPr/>
          <p:nvPr/>
        </p:nvSpPr>
        <p:spPr>
          <a:xfrm>
            <a:off x="1259632" y="620688"/>
            <a:ext cx="3096344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19675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ТЕРРИТОРИИ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ВНУТРИГОРОДСКОГО МУНИЦИПАЛЬНОГО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САНКТ-ПЕТЕРБУРГА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 «ГАВАНЬ»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68960"/>
            <a:ext cx="2287914" cy="31728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8680"/>
            <a:ext cx="3586143" cy="22322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3294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463630" cy="50405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за 2022 год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56992"/>
            <a:ext cx="8047806" cy="281997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Создание, переустройство, восстановление и ремонт объектов зеленых насаждений. Общая            сумма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затраченных средств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690,30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 descr="\\192.168.0.55\Volume_1\Obmen\Павленко Е.С\moyagavan- ГЕРБ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2320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259632" y="692696"/>
            <a:ext cx="3096344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34076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ТЕРРИТОРИИ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ВНУТРИГОРОДСКОГО МУНИЦИПАЛЬНОГО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САНКТ-ПЕТЕРБУРГА 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 «ГАВАНЬ»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259632" y="2492896"/>
            <a:ext cx="3060896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  <a:endParaRPr lang="ru-RU" sz="14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76223"/>
            <a:ext cx="3600400" cy="23861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77072"/>
            <a:ext cx="1847599" cy="23762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726701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918460"/>
            <a:ext cx="5472608" cy="39395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полного снятия блокады Ленинграда от фашистской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блокады (вручение подарочных сертификатов);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народа в Великой Отечественной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 (вручение подарочных сертификатов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МО Гавань»;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пожилых людей (вручение подарочных сертификатов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инвалидов (вручение подарочных сертификатов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Рождественские праздники (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подарков для жителей, новогодние уличные мероприятия для жителей МО Гавань)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18</a:t>
            </a:fld>
            <a:endParaRPr lang="ru-RU" dirty="0"/>
          </a:p>
        </p:txBody>
      </p:sp>
      <p:sp>
        <p:nvSpPr>
          <p:cNvPr id="19" name="Заголовок 14"/>
          <p:cNvSpPr txBox="1">
            <a:spLocks/>
          </p:cNvSpPr>
          <p:nvPr/>
        </p:nvSpPr>
        <p:spPr>
          <a:xfrm>
            <a:off x="899592" y="33327"/>
            <a:ext cx="58326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18" name="Рисунок 17" descr="\\192.168.0.55\Volume_1\Obmen\Павленко Е.С\moyagavan- ГЕР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1044000" cy="108308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1187624" y="620688"/>
            <a:ext cx="3096344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1259632" y="2204864"/>
            <a:ext cx="3060896" cy="64807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  <a:endParaRPr lang="ru-RU" sz="14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268760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И ПРОВЕДЕНИЕ МЕСТНЫХ ПРАЗДНИКОВ И УЧАСТИЕ В ОРГАНИЗАЦИИ И ПРОВДЕНИИ ГОРОДСКИХ ПРАЗДНИЧНЫХ И ИНЫХ ЗРЕЛИЩНЫХ МЕРОПРИЯТИЙ»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5796136" y="5661248"/>
            <a:ext cx="3240360" cy="79208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разделам программы: 5 372,1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60" y="548680"/>
            <a:ext cx="3539747" cy="23762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068960"/>
            <a:ext cx="3492779" cy="23304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4149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андра\Desktop\Sasha\баннер и герб\герб  jpeg\Полюстрово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460"/>
            <a:ext cx="1008112" cy="11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708920"/>
            <a:ext cx="5616624" cy="46166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 (для пожилых людей). Поездки в Павловск, «Новогодний Петербург», Выборг, Карелия, Тихвин, Псков-Изборск-Печоры, Стрельна, Старая Ладога и водные экскурсии и т.п.;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пригласительных билетов в театры для жителей МО Гавань;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пригласительных билетов в театры для жителей МО Гавань дошкольного возраста (4-10 лет);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мероприятие (семейный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нашего двора »;</a:t>
            </a:r>
          </a:p>
          <a:p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проведение (семейный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«Веселые старты»;</a:t>
            </a:r>
          </a:p>
          <a:p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культурно-массовое мероприятие (семейный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«350 лет Петру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566124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19</a:t>
            </a:fld>
            <a:endParaRPr lang="ru-RU" dirty="0"/>
          </a:p>
        </p:txBody>
      </p:sp>
      <p:sp>
        <p:nvSpPr>
          <p:cNvPr id="19" name="Заголовок 14"/>
          <p:cNvSpPr txBox="1">
            <a:spLocks/>
          </p:cNvSpPr>
          <p:nvPr/>
        </p:nvSpPr>
        <p:spPr>
          <a:xfrm>
            <a:off x="1043608" y="116632"/>
            <a:ext cx="569267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18" name="Рисунок 17" descr="\\192.168.0.55\Volume_1\Obmen\Павленко Е.С\moyagavan- ГЕРБ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1"/>
            <a:ext cx="1187623" cy="123208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1259632" y="764704"/>
            <a:ext cx="3096344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4127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ДОСУГОВЫХ МЕРОПРИЯТИЙ ДЛЯ ЖИТЕЛЕЙ МО ГАВАНЬ»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1331640" y="2060848"/>
            <a:ext cx="3060896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  <a:endParaRPr lang="ru-RU" sz="14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5796136" y="5949280"/>
            <a:ext cx="3240360" cy="79208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разделам программы: 5 232,7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20688"/>
            <a:ext cx="2913896" cy="1944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36912"/>
            <a:ext cx="2915816" cy="1175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933056"/>
            <a:ext cx="1483386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33056"/>
            <a:ext cx="1296144" cy="18935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76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40316" cy="576064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2" y="4797152"/>
            <a:ext cx="3240360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</a:p>
          <a:p>
            <a:pPr algn="r">
              <a:lnSpc>
                <a:spcPct val="8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ГАВАНЬ на 01.01.2023 по данным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Петростат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80000"/>
              </a:lnSpc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41 303 чел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3212976"/>
            <a:ext cx="2909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МО Гавань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 год</a:t>
            </a:r>
          </a:p>
          <a:p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1351" y="825531"/>
            <a:ext cx="73020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Внутригородское Муниципальное образование Санкт-Петербурга муниципальный округ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Гавань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образования, исполняющий полномочия председателя Муниципального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Вавилина </a:t>
            </a:r>
            <a:r>
              <a:rPr lang="ru-RU" sz="16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Нэлли</a:t>
            </a:r>
            <a:r>
              <a:rPr lang="ru-RU" sz="1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Юрьевна</a:t>
            </a:r>
            <a:endParaRPr lang="ru-RU" sz="1600" b="1" i="1" u="sng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Исполняющий обязанности Главы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Местной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 Даниил Валерьевич</a:t>
            </a:r>
            <a:endParaRPr lang="ru-RU" sz="1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\\192.168.0.55\Volume_1\Obmen\Павленко Е.С\moyagavan- ГЕРБ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__.jpg (4160×245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952"/>
            <a:ext cx="5257567" cy="309634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45224"/>
            <a:ext cx="1224136" cy="8073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959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971600" y="-3619"/>
            <a:ext cx="5764685" cy="57606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ru-RU" sz="1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за 2022 год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1412776"/>
            <a:ext cx="5760640" cy="1723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для развития на территории МО Гавань физической культуры и массового спорта, организация и проведение официальных физкультурных мероприятий, физкультурно-оздоровительных мероприятий и спортивных мероприятий МО Гавань»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429001"/>
            <a:ext cx="5400600" cy="30162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проведение: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проведению групповых физкультурно-оздоровительных программ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скандинавская ходьба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уличного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 по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мини-футболу;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ахматного турнира на приз МО Гавань;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уличного марафона среди жителей МО Гавань;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\\192.168.0.55\Volume_1\Obmen\Павленко Е.С\moyagavan- ГЕР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04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492" y="2348880"/>
            <a:ext cx="2413005" cy="1440160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3137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077072"/>
            <a:ext cx="2448272" cy="1512168"/>
          </a:xfrm>
          <a:prstGeom prst="rect">
            <a:avLst/>
          </a:prstGeom>
          <a:effectLst>
            <a:outerShdw blurRad="203200" dist="50800" dir="5400000" algn="ctr" rotWithShape="0">
              <a:srgbClr val="000000"/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Блок-схема: альтернативный процесс 17"/>
          <p:cNvSpPr/>
          <p:nvPr/>
        </p:nvSpPr>
        <p:spPr>
          <a:xfrm>
            <a:off x="1259632" y="764704"/>
            <a:ext cx="3096344" cy="50405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1259632" y="2780928"/>
            <a:ext cx="3060896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  <a:endParaRPr lang="ru-RU" sz="14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5724128" y="5805264"/>
            <a:ext cx="3240360" cy="79208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разделам программы: 771,2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09" y="332656"/>
            <a:ext cx="2400267" cy="1800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97406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альтернативный процесс 13"/>
          <p:cNvSpPr/>
          <p:nvPr/>
        </p:nvSpPr>
        <p:spPr>
          <a:xfrm>
            <a:off x="1403648" y="2132856"/>
            <a:ext cx="2988888" cy="72008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</a:p>
          <a:p>
            <a:pPr algn="ctr"/>
            <a:endParaRPr lang="ru-RU" sz="11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971600" y="0"/>
            <a:ext cx="5760640" cy="576064"/>
          </a:xfrm>
        </p:spPr>
        <p:txBody>
          <a:bodyPr>
            <a:noAutofit/>
          </a:bodyPr>
          <a:lstStyle/>
          <a:p>
            <a:pPr lvl="0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на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852936"/>
            <a:ext cx="6480720" cy="11695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и распространение муниципальной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Гаванский городок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«Гаванский городок» – 8 выпусков, тираж 12 000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«Гаванский городок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спецвыпуск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15 выпусков, тираж 1 000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\\192.168.0.55\Volume_1\Obmen\Павленко Е.С\moyagavan- ГЕР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044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Блок-схема: альтернативный процесс 19"/>
          <p:cNvSpPr/>
          <p:nvPr/>
        </p:nvSpPr>
        <p:spPr>
          <a:xfrm>
            <a:off x="1331640" y="764704"/>
            <a:ext cx="3096344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1340768"/>
            <a:ext cx="604867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печатного средства массовой информации для опубликования муниципальных правовых актов, обсуждения проектов муниципальных правовых актов по вопросам местного значения»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6372200" y="5589240"/>
            <a:ext cx="2664296" cy="93610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разделам программы: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1 552,1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85" y="3140968"/>
            <a:ext cx="1616400" cy="18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616424" cy="1800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3096"/>
            <a:ext cx="1656000" cy="2304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3" name="Рисунок 2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293096"/>
            <a:ext cx="1656000" cy="2304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93096"/>
            <a:ext cx="1656184" cy="2304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9427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967686" cy="90363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на 2022 год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25625"/>
            <a:ext cx="82638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«Проведение работ по военно-патриотическому воспитанию граждан»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 descr="\\192.168.0.55\Volume_1\Obmen\Павленко Е.С\moyagavan- ГЕРБ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259632" y="908720"/>
            <a:ext cx="3096344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331640" y="2420888"/>
            <a:ext cx="3060896" cy="79208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1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исполненных мероприятий в 2022 году:</a:t>
            </a:r>
          </a:p>
          <a:p>
            <a:pPr algn="ctr"/>
            <a:endParaRPr lang="ru-RU" sz="11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50100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военно-патриотического мероприятия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«Внимание! Воздух!»;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37112"/>
            <a:ext cx="3167844" cy="2111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36711"/>
            <a:ext cx="1752196" cy="26282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437112"/>
            <a:ext cx="3167844" cy="2111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</p:pic>
      <p:sp>
        <p:nvSpPr>
          <p:cNvPr id="13" name="Блок-схема: альтернативный процесс 12"/>
          <p:cNvSpPr/>
          <p:nvPr/>
        </p:nvSpPr>
        <p:spPr>
          <a:xfrm>
            <a:off x="6948264" y="5589240"/>
            <a:ext cx="2088232" cy="86409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программе: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4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971600" y="0"/>
            <a:ext cx="5688632" cy="576064"/>
          </a:xfrm>
        </p:spPr>
        <p:txBody>
          <a:bodyPr>
            <a:noAutofit/>
          </a:bodyPr>
          <a:lstStyle/>
          <a:p>
            <a:pPr lvl="0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23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900" y="1268760"/>
            <a:ext cx="6699340" cy="54784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реализации мер по профилактике дорожно-транспортного травматизма на территории МО «Гавань»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214,6 тыс.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муниципальных служащих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72,2 тыс. руб.;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установленном порядке в мероприятиях по профилактике незаконного потребления наркотических средств и психотропных веществ, наркомании в СПб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профилактике терроризма и экстремизма, а также ликвидации последствий проявления терроризма и экстремизма на территории МО Гавань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 тыс.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населения о вреде потребления табака и вредном воздействии окружающего табачного дыма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 тыс. руб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подготовки и обучения неработающего население способам защиты и действиям в чрезвычайных ситуациях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тыс. руб.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деятельности и профилактике правонарушений в СПб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 тыс. руб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мероприятий по сохранению и развитию местных традиций и обрядов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202,6 тыс. руб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и финансировании временного трудоустройства несовершеннолетних в возрасте от 14 до 18 лет в свободное от учебы время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225,9 тыс. руб.;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создании условий для реализации мер, направленных на укрепление межнационального и межконфессионального согласия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 тыс. руб.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по охране окружающей среды в границах МО Гавань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 тыс. руб.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1259632" y="692696"/>
            <a:ext cx="5400600" cy="57606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ведомственные целевые программы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\\192.168.0.55\Volume_1\Obmen\Павленко Е.С\moyagavan- ГЕРБ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6804248" y="5517232"/>
            <a:ext cx="2267744" cy="115212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прочим программам: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976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1907704" cy="12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2" descr="1344908_1.jpeg (1280×720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04864"/>
            <a:ext cx="1908000" cy="12597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-protiv-ekstrimizma.jpeg (1280×720)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17032"/>
            <a:ext cx="1908000" cy="12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7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24</a:t>
            </a:fld>
            <a:endParaRPr lang="ru-RU"/>
          </a:p>
        </p:txBody>
      </p:sp>
      <p:sp>
        <p:nvSpPr>
          <p:cNvPr id="10" name="Заголовок 14"/>
          <p:cNvSpPr txBox="1">
            <a:spLocks/>
          </p:cNvSpPr>
          <p:nvPr/>
        </p:nvSpPr>
        <p:spPr>
          <a:xfrm>
            <a:off x="467544" y="260648"/>
            <a:ext cx="684076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на </a:t>
            </a:r>
            <a:r>
              <a:rPr lang="ru-RU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\\192.168.0.55\Volume_1\Obmen\Павленко Е.С\moyagavan- ГЕРБ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964050"/>
              </p:ext>
            </p:extLst>
          </p:nvPr>
        </p:nvGraphicFramePr>
        <p:xfrm>
          <a:off x="4860032" y="1124745"/>
          <a:ext cx="3960440" cy="516657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017583"/>
                <a:gridCol w="1120879"/>
                <a:gridCol w="821978"/>
              </a:tblGrid>
              <a:tr h="738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38 302,0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38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Праздники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5 372,1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38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Досуговые мероприятия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5 232,7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38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Физкультура, спорт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38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1 552,1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38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ведомственные целевые программы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1 575,5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38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52 805,6 т. р.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58613"/>
              </p:ext>
            </p:extLst>
          </p:nvPr>
        </p:nvGraphicFramePr>
        <p:xfrm>
          <a:off x="323528" y="1124744"/>
          <a:ext cx="45720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567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25</a:t>
            </a:fld>
            <a:endParaRPr lang="ru-RU"/>
          </a:p>
        </p:txBody>
      </p:sp>
      <p:sp>
        <p:nvSpPr>
          <p:cNvPr id="10" name="Заголовок 14"/>
          <p:cNvSpPr txBox="1">
            <a:spLocks/>
          </p:cNvSpPr>
          <p:nvPr/>
        </p:nvSpPr>
        <p:spPr>
          <a:xfrm>
            <a:off x="827584" y="332656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\\192.168.0.55\Volume_1\Obmen\Павленко Е.С\moyagavan- ГЕРБ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1044000" cy="1116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82566"/>
              </p:ext>
            </p:extLst>
          </p:nvPr>
        </p:nvGraphicFramePr>
        <p:xfrm>
          <a:off x="4427984" y="548680"/>
          <a:ext cx="4464496" cy="609806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132979"/>
                <a:gridCol w="783245"/>
                <a:gridCol w="548272"/>
              </a:tblGrid>
              <a:tr h="1424227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Субвенции бюджетам внутригородских муниципальных образований Санкт-Петербурга на выполнение отдельных государственных полномочий Санкт-Петербурга по организации и осуществлению деятельности по опеке и попечительству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1 990,7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18 %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0102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Субвенции бюджетам внутригородских муниципальных образований Санкт-Петербурга на выполнение отдельного государственного полномочия Санкт-Петербурга по определению должностных лиц, уполномоченных составлять протоколы об административных правонарушениях, и составлению протоколов об административных правонарушениях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0,07%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06052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Субвенции бюджетам внутригородских муниципальных образований городов федерального значения на содержание ребенка в семье опекуна и приемной семье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5 775,2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51 %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203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Субвенции бюджетам внутригородских муниципальных образований Санкт-Петербурга на вознаграждение, причитающееся приемному родителю</a:t>
                      </a:r>
                    </a:p>
                    <a:p>
                      <a:pPr algn="l"/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3 578,1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32 %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737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Итого:</a:t>
                      </a:r>
                    </a:p>
                    <a:p>
                      <a:pPr algn="l"/>
                      <a:endParaRPr lang="ru-RU" sz="14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11 352,1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41984"/>
              </p:ext>
            </p:extLst>
          </p:nvPr>
        </p:nvGraphicFramePr>
        <p:xfrm>
          <a:off x="107504" y="1268760"/>
          <a:ext cx="4028047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95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5040560" cy="432048"/>
          </a:xfrm>
        </p:spPr>
        <p:txBody>
          <a:bodyPr>
            <a:normAutofit/>
          </a:bodyPr>
          <a:lstStyle/>
          <a:p>
            <a:pPr lvl="0"/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Дефицит/Профицит местного бюджета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2924944"/>
            <a:ext cx="56479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профицита МО Гавань за 202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725144"/>
            <a:ext cx="2610000" cy="1692000"/>
          </a:xfrm>
          <a:prstGeom prst="rect">
            <a:avLst/>
          </a:prstGeom>
          <a:noFill/>
          <a:effectLst>
            <a:softEdge rad="7620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1556792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образования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 с профицитом. 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- это превышение доходов над расходами бюджета. 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\\192.168.0.55\Volume_1\Obmen\Павленко Е.С\moyagavan- ГЕРБ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 вправо 3"/>
          <p:cNvSpPr/>
          <p:nvPr/>
        </p:nvSpPr>
        <p:spPr>
          <a:xfrm>
            <a:off x="4788024" y="3429000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084168" y="2996952"/>
            <a:ext cx="2520280" cy="115212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1 693 тыс. руб.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25144"/>
            <a:ext cx="2666861" cy="169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25144"/>
            <a:ext cx="2610000" cy="169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5553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2997975" cy="50405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27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51720" y="1405050"/>
            <a:ext cx="482946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199406,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Шевченко, д.29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.:355-87-30, факс:355-54-19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ogavan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@mail.ru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3077" name="Picture 5" descr="C:\Users\Александра\AppData\Local\Microsoft\Windows\Temporary Internet Files\Content.IE5\R3HT3PIH\phone-1459352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20" y="2182552"/>
            <a:ext cx="598376" cy="5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лександра\AppData\Local\Microsoft\Windows\Temporary Internet Files\Content.IE5\R3HT3PIH\150px-Arobaze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43380"/>
            <a:ext cx="597982" cy="5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лександра\Desktop\Sasha\Сайт\2018\БЮДЖЕТ ДЛЯ ГРАЖДАН\Картинки для бюджета\иконки\icons-1337907_960_720891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26427" cy="6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4869160"/>
            <a:ext cx="39953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четверг с 9.30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- с 9.30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обеденный перерыв -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дни - суббота, воскресенье</a:t>
            </a:r>
          </a:p>
        </p:txBody>
      </p:sp>
      <p:pic>
        <p:nvPicPr>
          <p:cNvPr id="16" name="Рисунок 15" descr="\\192.168.0.55\Volume_1\Obmen\Павленко Е.С\moyagavan- ГЕРБ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80928"/>
            <a:ext cx="3851920" cy="35956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8705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65127"/>
            <a:ext cx="7183710" cy="54359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7903790" cy="52565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система в Российской Федерации является трехуровневой.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муниципальных образований (местные бюджеты) относятся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третьему уровню бюджетной системы</a:t>
            </a:r>
            <a:r>
              <a:rPr lang="ru-RU" b="1" dirty="0" smtClean="0"/>
              <a:t>.</a:t>
            </a:r>
          </a:p>
          <a:p>
            <a:pPr marL="0" indent="0" algn="ctr">
              <a:buNone/>
            </a:pPr>
            <a:endParaRPr lang="ru-RU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 </a:t>
            </a:r>
            <a:r>
              <a:rPr lang="ru-RU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уровень               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и бюджеты       				                государственных внебюджетных фондов РФ;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уровень                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субъектов РФ и бюджеты      		                                		                территориальных государственных 	      			                внебюджетных фондов;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уровень                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районов;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ородских округов с внутригородским делением;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юджеты муниципальных округов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внутригородских муниципальных образований городов федерального значения Москвы, Санкт-Петербурга и Севастополя</a:t>
            </a:r>
          </a:p>
          <a:p>
            <a:pPr marL="457200" indent="-457200">
              <a:buFont typeface="+mj-lt"/>
              <a:buAutoNum type="alphaLcParenR"/>
            </a:pP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LcParenR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3</a:t>
            </a:fld>
            <a:endParaRPr lang="ru-RU"/>
          </a:p>
        </p:txBody>
      </p:sp>
      <p:pic>
        <p:nvPicPr>
          <p:cNvPr id="5" name="Рисунок 4" descr="\\192.168.0.55\Volume_1\Obmen\Павленко Е.С\moyagavan- ГЕРБ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800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4752528" cy="432048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826107665"/>
              </p:ext>
            </p:extLst>
          </p:nvPr>
        </p:nvGraphicFramePr>
        <p:xfrm>
          <a:off x="251520" y="1268760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Рисунок 15" descr="\\192.168.0.55\Volume_1\Obmen\Павленко Е.С\moyagavan- ГЕРБ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44000" cy="11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7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95409807"/>
              </p:ext>
            </p:extLst>
          </p:nvPr>
        </p:nvGraphicFramePr>
        <p:xfrm>
          <a:off x="179512" y="1196752"/>
          <a:ext cx="8856984" cy="5071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Рисунок 17" descr="\\192.168.0.55\Volume_1\Obmen\Павленко Е.С\moyagavan- ГЕРБ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738017"/>
              </p:ext>
            </p:extLst>
          </p:nvPr>
        </p:nvGraphicFramePr>
        <p:xfrm>
          <a:off x="251520" y="3645025"/>
          <a:ext cx="8712969" cy="286656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05634"/>
                <a:gridCol w="1960418"/>
                <a:gridCol w="1550572"/>
                <a:gridCol w="1571576"/>
                <a:gridCol w="1524769"/>
              </a:tblGrid>
              <a:tr h="38402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8583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8402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68 489,0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90 028,2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93 282,4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103,6 %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68458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межбюджетные трансферты*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58 965,2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79 107,3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78 905,4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99,7 %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8402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67 950,8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91 721,2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90 239,4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98,4 %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8583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(-)/</a:t>
                      </a: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538,2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- 1 693,0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3 043,0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180%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3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6</a:t>
            </a:fld>
            <a:endParaRPr lang="ru-RU"/>
          </a:p>
        </p:txBody>
      </p:sp>
      <p:sp>
        <p:nvSpPr>
          <p:cNvPr id="11" name="Заголовок 14"/>
          <p:cNvSpPr txBox="1">
            <a:spLocks/>
          </p:cNvSpPr>
          <p:nvPr/>
        </p:nvSpPr>
        <p:spPr>
          <a:xfrm>
            <a:off x="1187624" y="260648"/>
            <a:ext cx="756084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\\192.168.0.55\Volume_1\Obmen\Павленко Е.С\moyagavan- ГЕРБ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116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554099"/>
              </p:ext>
            </p:extLst>
          </p:nvPr>
        </p:nvGraphicFramePr>
        <p:xfrm>
          <a:off x="251520" y="1268760"/>
          <a:ext cx="849694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64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1687637" y="620688"/>
            <a:ext cx="6124725" cy="57606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Гавань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7</a:t>
            </a:fld>
            <a:endParaRPr lang="ru-RU"/>
          </a:p>
        </p:txBody>
      </p:sp>
      <p:sp>
        <p:nvSpPr>
          <p:cNvPr id="10" name="Заголовок 14"/>
          <p:cNvSpPr txBox="1">
            <a:spLocks/>
          </p:cNvSpPr>
          <p:nvPr/>
        </p:nvSpPr>
        <p:spPr>
          <a:xfrm>
            <a:off x="1043608" y="260648"/>
            <a:ext cx="7776864" cy="60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по исполнению за 2022 год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\\192.168.0.55\Volume_1\Obmen\Павленко Е.С\moyagavan- ГЕР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44000" cy="10446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167886"/>
              </p:ext>
            </p:extLst>
          </p:nvPr>
        </p:nvGraphicFramePr>
        <p:xfrm>
          <a:off x="251520" y="1268761"/>
          <a:ext cx="4248472" cy="51913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92637"/>
                <a:gridCol w="1155835"/>
              </a:tblGrid>
              <a:tr h="3543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00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с физических лиц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10 281,9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629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13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1 631,0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4254">
                <a:tc>
                  <a:txBody>
                    <a:bodyPr/>
                    <a:lstStyle/>
                    <a:p>
                      <a:pPr algn="l" fontAlgn="b"/>
                      <a:endParaRPr lang="ru-RU" sz="1200" b="1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</a:t>
                      </a:r>
                      <a:r>
                        <a:rPr lang="ru-RU" sz="12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собственности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1 648,1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86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67 553,2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86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11 352,3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43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93 282,4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920230"/>
              </p:ext>
            </p:extLst>
          </p:nvPr>
        </p:nvGraphicFramePr>
        <p:xfrm>
          <a:off x="4572000" y="1268760"/>
          <a:ext cx="4392488" cy="520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14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82422"/>
              </p:ext>
            </p:extLst>
          </p:nvPr>
        </p:nvGraphicFramePr>
        <p:xfrm>
          <a:off x="1475656" y="1366758"/>
          <a:ext cx="7224310" cy="530260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62399"/>
                <a:gridCol w="4863909"/>
                <a:gridCol w="1298002"/>
              </a:tblGrid>
              <a:tr h="6752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endParaRPr lang="en-US" sz="16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тыс. руб.)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414037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Общегосударственные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26 252,1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4734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Национальная экономика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</a:t>
                      </a:r>
                      <a:endParaRPr lang="ru-RU" sz="1400" b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396699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Жилищно-коммунальное хозяйство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38 302,0</a:t>
                      </a:r>
                      <a:endParaRPr lang="ru-RU" sz="1400" b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503751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Охрана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окружающей среды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</a:t>
                      </a:r>
                      <a:endParaRPr lang="ru-RU" sz="1400" b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4197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984,0</a:t>
                      </a:r>
                      <a:endParaRPr lang="ru-RU" sz="1400" b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41979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Культура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кинематография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10 807,4</a:t>
                      </a:r>
                      <a:endParaRPr lang="ru-RU" sz="1400" b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41979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Социальная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11 181,7</a:t>
                      </a:r>
                      <a:endParaRPr lang="ru-RU" sz="1400" b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503751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Физическая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 и спорт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771,2</a:t>
                      </a:r>
                      <a:endParaRPr lang="ru-RU" sz="1400" b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503751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массовой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1 552,1</a:t>
                      </a:r>
                      <a:endParaRPr lang="ru-RU" sz="1400" b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  <a:tr h="572559">
                <a:tc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90 239,4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alpha val="1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8</a:t>
            </a:fld>
            <a:endParaRPr lang="ru-RU"/>
          </a:p>
        </p:txBody>
      </p:sp>
      <p:sp>
        <p:nvSpPr>
          <p:cNvPr id="10" name="Заголовок 14"/>
          <p:cNvSpPr txBox="1">
            <a:spLocks/>
          </p:cNvSpPr>
          <p:nvPr/>
        </p:nvSpPr>
        <p:spPr>
          <a:xfrm>
            <a:off x="1403647" y="692696"/>
            <a:ext cx="655273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местного бюджета в функциональной структуре расходов за 2022 год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4"/>
          <p:cNvSpPr txBox="1">
            <a:spLocks/>
          </p:cNvSpPr>
          <p:nvPr/>
        </p:nvSpPr>
        <p:spPr>
          <a:xfrm>
            <a:off x="611560" y="260648"/>
            <a:ext cx="7488832" cy="315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местного бюджета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\\192.168.0.55\Volume_1\Obmen\Павленко Е.С\moyagavan- ГЕР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99"/>
            <a:ext cx="1044000" cy="104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13176"/>
            <a:ext cx="1229071" cy="167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7FDED-AB62-4DEF-BE55-1A6E120D1639}" type="slidenum">
              <a:rPr lang="ru-RU" smtClean="0"/>
              <a:t>9</a:t>
            </a:fld>
            <a:endParaRPr lang="ru-RU"/>
          </a:p>
        </p:txBody>
      </p:sp>
      <p:sp>
        <p:nvSpPr>
          <p:cNvPr id="10" name="Заголовок 14"/>
          <p:cNvSpPr txBox="1">
            <a:spLocks/>
          </p:cNvSpPr>
          <p:nvPr/>
        </p:nvSpPr>
        <p:spPr>
          <a:xfrm>
            <a:off x="827584" y="116632"/>
            <a:ext cx="691276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расходов местного бюджета</a:t>
            </a:r>
          </a:p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\\192.168.0.55\Volume_1\Obmen\Павленко Е.С\moyagavan- ГЕР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61"/>
            <a:ext cx="1044000" cy="12320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176892"/>
              </p:ext>
            </p:extLst>
          </p:nvPr>
        </p:nvGraphicFramePr>
        <p:xfrm>
          <a:off x="611560" y="1124744"/>
          <a:ext cx="7920879" cy="5328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76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15591</TotalTime>
  <Words>2304</Words>
  <Application>Microsoft Office PowerPoint</Application>
  <PresentationFormat>Экран (4:3)</PresentationFormat>
  <Paragraphs>537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Yu Mincho Demibold</vt:lpstr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                                          МО «Гавань» Бюджет для граждан Отчет об исполнении местного бюджета Муниципального образования Гавань  за 2022 год</vt:lpstr>
      <vt:lpstr>Вводная часть</vt:lpstr>
      <vt:lpstr>Глоссарий</vt:lpstr>
      <vt:lpstr>Основные характеристики бюджета</vt:lpstr>
      <vt:lpstr> Основные характеристики бюджета</vt:lpstr>
      <vt:lpstr>Презентация PowerPoint</vt:lpstr>
      <vt:lpstr>Структура доходов бюджета Муниципального образования Гавань на 2022 год</vt:lpstr>
      <vt:lpstr>Презентация PowerPoint</vt:lpstr>
      <vt:lpstr>Презентация PowerPoint</vt:lpstr>
      <vt:lpstr>Динамика исполнения расходов бюджета Муниципального образования Гавань за 2020-2022 год  (тыс. руб.) </vt:lpstr>
      <vt:lpstr>Презентация PowerPoint</vt:lpstr>
      <vt:lpstr> Отчет о численности работников органов местного самоуправления и фактических затратах на их денежное содержание за 2022 год (тыс. руб.)</vt:lpstr>
      <vt:lpstr>Реализация муниципальных программ за 2022 год</vt:lpstr>
      <vt:lpstr>Презентация PowerPoint</vt:lpstr>
      <vt:lpstr>Презентация PowerPoint</vt:lpstr>
      <vt:lpstr>Презентация PowerPoint</vt:lpstr>
      <vt:lpstr> Реализация муниципальных программ за 2022 год </vt:lpstr>
      <vt:lpstr>Презентация PowerPoint</vt:lpstr>
      <vt:lpstr>Презентация PowerPoint</vt:lpstr>
      <vt:lpstr>Реализация муниципальных программ за 2022 год</vt:lpstr>
      <vt:lpstr>Реализация муниципальных программ на 2022 год</vt:lpstr>
      <vt:lpstr>Реализация муниципальных программ на 2022 год</vt:lpstr>
      <vt:lpstr>Реализация муниципальных программ за 2022 год</vt:lpstr>
      <vt:lpstr>Презентация PowerPoint</vt:lpstr>
      <vt:lpstr>Презентация PowerPoint</vt:lpstr>
      <vt:lpstr>Дефицит/Профицит местного бюджета</vt:lpstr>
      <vt:lpstr>Контактная информация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Anna</cp:lastModifiedBy>
  <cp:revision>638</cp:revision>
  <cp:lastPrinted>2023-05-10T12:49:59Z</cp:lastPrinted>
  <dcterms:created xsi:type="dcterms:W3CDTF">2018-06-05T07:09:18Z</dcterms:created>
  <dcterms:modified xsi:type="dcterms:W3CDTF">2023-05-10T15:38:10Z</dcterms:modified>
</cp:coreProperties>
</file>