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1"/>
  </p:sldMasterIdLst>
  <p:notesMasterIdLst>
    <p:notesMasterId r:id="rId27"/>
  </p:notesMasterIdLst>
  <p:sldIdLst>
    <p:sldId id="257" r:id="rId2"/>
    <p:sldId id="259" r:id="rId3"/>
    <p:sldId id="261" r:id="rId4"/>
    <p:sldId id="258" r:id="rId5"/>
    <p:sldId id="264" r:id="rId6"/>
    <p:sldId id="266" r:id="rId7"/>
    <p:sldId id="272" r:id="rId8"/>
    <p:sldId id="273" r:id="rId9"/>
    <p:sldId id="274" r:id="rId10"/>
    <p:sldId id="275" r:id="rId11"/>
    <p:sldId id="269" r:id="rId12"/>
    <p:sldId id="291" r:id="rId13"/>
    <p:sldId id="276" r:id="rId14"/>
    <p:sldId id="279" r:id="rId15"/>
    <p:sldId id="292" r:id="rId16"/>
    <p:sldId id="293" r:id="rId17"/>
    <p:sldId id="287" r:id="rId18"/>
    <p:sldId id="280" r:id="rId19"/>
    <p:sldId id="283" r:id="rId20"/>
    <p:sldId id="284" r:id="rId21"/>
    <p:sldId id="282" r:id="rId22"/>
    <p:sldId id="288" r:id="rId23"/>
    <p:sldId id="294" r:id="rId24"/>
    <p:sldId id="289" r:id="rId25"/>
    <p:sldId id="290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06" d="100"/>
          <a:sy n="106" d="100"/>
        </p:scale>
        <p:origin x="78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5;&#1091;&#1073;&#1083;&#1080;&#1095;&#1085;&#1099;&#1077;%20&#1089;&#1083;&#1091;&#1096;&#1072;&#1085;&#1080;&#1103;%202022\&#1044;&#1054;&#1051;&#104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2019-2020-2021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Лист4!$B$2:$D$2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Лист4!$B$3:$D$3</c:f>
              <c:numCache>
                <c:formatCode>#,##0.00</c:formatCode>
                <c:ptCount val="3"/>
                <c:pt idx="0">
                  <c:v>74019.899999999994</c:v>
                </c:pt>
                <c:pt idx="1">
                  <c:v>69350.100000000006</c:v>
                </c:pt>
                <c:pt idx="2">
                  <c:v>66909.3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Лист4!$B$2:$D$2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Лист4!$B$4:$D$4</c:f>
              <c:numCache>
                <c:formatCode>#,##0.00</c:formatCode>
                <c:ptCount val="3"/>
                <c:pt idx="0">
                  <c:v>82499</c:v>
                </c:pt>
                <c:pt idx="1">
                  <c:v>63643.3</c:v>
                </c:pt>
                <c:pt idx="2">
                  <c:v>66795.600000000006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272168"/>
        <c:axId val="277272560"/>
      </c:barChart>
      <c:catAx>
        <c:axId val="27727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272560"/>
        <c:crosses val="autoZero"/>
        <c:auto val="1"/>
        <c:lblAlgn val="ctr"/>
        <c:lblOffset val="100"/>
        <c:noMultiLvlLbl val="0"/>
      </c:catAx>
      <c:valAx>
        <c:axId val="27727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27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Лист1!$B$2:$B$8</c:f>
              <c:strCache>
                <c:ptCount val="7"/>
                <c:pt idx="0">
                  <c:v>Налог на доходы с физических лиц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Дотации бюджетам бюджетной системы Российской Федерации</c:v>
                </c:pt>
                <c:pt idx="5">
                  <c:v>Субвенции бюджетам бюджетной системы Российской Федерации</c:v>
                </c:pt>
                <c:pt idx="6">
                  <c:v>ИТОГО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#,##0.00">
                  <c:v>7797.2</c:v>
                </c:pt>
                <c:pt idx="1">
                  <c:v>220.3</c:v>
                </c:pt>
                <c:pt idx="2">
                  <c:v>274.3</c:v>
                </c:pt>
                <c:pt idx="3">
                  <c:v>2</c:v>
                </c:pt>
                <c:pt idx="4" formatCode="#,##0.00">
                  <c:v>47869.8</c:v>
                </c:pt>
                <c:pt idx="5" formatCode="#,##0.00">
                  <c:v>10745.6</c:v>
                </c:pt>
                <c:pt idx="6" formatCode="#,##0.00">
                  <c:v>66909.3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в функциональной структуре расходов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«ГАВАНЬ»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Лист2!$B$5:$B$13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Социальная политика </c:v>
                </c:pt>
                <c:pt idx="7">
                  <c:v>Физическая культура 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Лист2!$C$5:$C$13</c:f>
              <c:numCache>
                <c:formatCode>General</c:formatCode>
                <c:ptCount val="9"/>
                <c:pt idx="0" formatCode="#,##0.00">
                  <c:v>23688.6</c:v>
                </c:pt>
                <c:pt idx="1">
                  <c:v>535.29999999999995</c:v>
                </c:pt>
                <c:pt idx="2" formatCode="#,##0.00">
                  <c:v>21817.5</c:v>
                </c:pt>
                <c:pt idx="3">
                  <c:v>39.799999999999997</c:v>
                </c:pt>
                <c:pt idx="4">
                  <c:v>380.2</c:v>
                </c:pt>
                <c:pt idx="5" formatCode="#,##0.00">
                  <c:v>8328.4</c:v>
                </c:pt>
                <c:pt idx="6" formatCode="#,##0.00">
                  <c:v>10535.8</c:v>
                </c:pt>
                <c:pt idx="7">
                  <c:v>320</c:v>
                </c:pt>
                <c:pt idx="8" formatCode="#,##0.00">
                  <c:v>1150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каждой программы в общем объеме расходов запланированных на ПРОГРАММЫ </a:t>
            </a:r>
          </a:p>
        </c:rich>
      </c:tx>
      <c:layout>
        <c:manualLayout>
          <c:xMode val="edge"/>
          <c:yMode val="edge"/>
          <c:x val="0.12126171480005045"/>
          <c:y val="1.4697441025071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46767120037512E-2"/>
                  <c:y val="5.398184923897340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3,4%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566859802771483E-2"/>
                  <c:y val="-3.05999950622770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052421670661829E-2"/>
                      <c:h val="6.0798414373711564E-2"/>
                    </c:manualLayout>
                  </c15:layout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3,6%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597474103630652E-2"/>
                      <c:h val="4.559890722018542E-2"/>
                    </c:manualLayout>
                  </c15:layout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8"/>
                <c:pt idx="0">
                  <c:v>Благоустройство</c:v>
                </c:pt>
                <c:pt idx="1">
                  <c:v>Праздники</c:v>
                </c:pt>
                <c:pt idx="2">
                  <c:v>Досуговые мероприятия</c:v>
                </c:pt>
                <c:pt idx="3">
                  <c:v>Физкультура, спорт</c:v>
                </c:pt>
                <c:pt idx="4">
                  <c:v>Национальная безопасность</c:v>
                </c:pt>
                <c:pt idx="5">
                  <c:v>СМИ</c:v>
                </c:pt>
                <c:pt idx="6">
                  <c:v>Военно-патриотическое воспитание</c:v>
                </c:pt>
                <c:pt idx="7">
                  <c:v>Трудоустройство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21817.5</c:v>
                </c:pt>
                <c:pt idx="1">
                  <c:v>4746.5</c:v>
                </c:pt>
                <c:pt idx="2">
                  <c:v>3398.9</c:v>
                </c:pt>
                <c:pt idx="3">
                  <c:v>320</c:v>
                </c:pt>
                <c:pt idx="4">
                  <c:v>970.7</c:v>
                </c:pt>
                <c:pt idx="5">
                  <c:v>1150</c:v>
                </c:pt>
                <c:pt idx="6">
                  <c:v>90</c:v>
                </c:pt>
                <c:pt idx="7">
                  <c:v>127.4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8"/>
                <c:pt idx="0">
                  <c:v>Благоустройство</c:v>
                </c:pt>
                <c:pt idx="1">
                  <c:v>Праздники</c:v>
                </c:pt>
                <c:pt idx="2">
                  <c:v>Досуговые мероприятия</c:v>
                </c:pt>
                <c:pt idx="3">
                  <c:v>Физкультура, спорт</c:v>
                </c:pt>
                <c:pt idx="4">
                  <c:v>Национальная безопасность</c:v>
                </c:pt>
                <c:pt idx="5">
                  <c:v>СМИ</c:v>
                </c:pt>
                <c:pt idx="6">
                  <c:v>Военно-патриотическое воспитание</c:v>
                </c:pt>
                <c:pt idx="7">
                  <c:v>Трудоустройство</c:v>
                </c:pt>
              </c:strCache>
            </c:strRef>
          </c:cat>
          <c:val>
            <c:numRef>
              <c:f>Лист1!$D$3:$D$10</c:f>
              <c:numCache>
                <c:formatCode>0%</c:formatCode>
                <c:ptCount val="8"/>
                <c:pt idx="0">
                  <c:v>0.67</c:v>
                </c:pt>
                <c:pt idx="1">
                  <c:v>0.14499999999999999</c:v>
                </c:pt>
                <c:pt idx="2">
                  <c:v>0.104</c:v>
                </c:pt>
                <c:pt idx="3">
                  <c:v>0.01</c:v>
                </c:pt>
                <c:pt idx="4">
                  <c:v>0.03</c:v>
                </c:pt>
                <c:pt idx="5">
                  <c:v>3.5000000000000003E-2</c:v>
                </c:pt>
                <c:pt idx="6">
                  <c:v>2E-3</c:v>
                </c:pt>
                <c:pt idx="7">
                  <c:v>3.0000000000000001E-3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местным бюджетам на выполнение передаваемых полномочий субъектов Российской федерации за 2021 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126171480005045"/>
          <c:y val="1.4697441025071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457428990140171"/>
          <c:w val="0.93533125948968632"/>
          <c:h val="0.662991586331170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691441691663899"/>
                  <c:y val="0.375378594453956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18,2%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005258674962043E-2"/>
                  <c:y val="-0.406467300642890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091860085225933"/>
                  <c:y val="-3.059991690542875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51,6%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6567418434988"/>
                      <c:h val="6.0798436209497021E-2"/>
                    </c:manualLayout>
                  </c15:layout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077858580684954E-2"/>
                  <c:y val="-1.75123288770383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1%</a:t>
                    </a:r>
                    <a:endParaRPr 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97474103630652E-2"/>
                      <c:h val="4.559890722018542E-2"/>
                    </c:manualLayout>
                  </c15:layout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4"/>
                <c:pt idx="0">
                  <c:v>Субвенции</c:v>
                </c:pt>
                <c:pt idx="1">
                  <c:v>Субвенции</c:v>
                </c:pt>
                <c:pt idx="2">
                  <c:v>Субвенции</c:v>
                </c:pt>
                <c:pt idx="3">
                  <c:v>Субвенции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1960.1</c:v>
                </c:pt>
                <c:pt idx="1">
                  <c:v>7.8</c:v>
                </c:pt>
                <c:pt idx="2">
                  <c:v>5550.7</c:v>
                </c:pt>
                <c:pt idx="3">
                  <c:v>3227.1</c:v>
                </c:pt>
                <c:pt idx="4">
                  <c:v>10745.699999999999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Лист1!$B$3:$B$10</c:f>
              <c:strCache>
                <c:ptCount val="4"/>
                <c:pt idx="0">
                  <c:v>Субвенции</c:v>
                </c:pt>
                <c:pt idx="1">
                  <c:v>Субвенции</c:v>
                </c:pt>
                <c:pt idx="2">
                  <c:v>Субвенции</c:v>
                </c:pt>
                <c:pt idx="3">
                  <c:v>Субвенции</c:v>
                </c:pt>
              </c:strCache>
            </c:strRef>
          </c:cat>
          <c:val>
            <c:numRef>
              <c:f>Лист1!$D$3:$D$10</c:f>
              <c:numCache>
                <c:formatCode>0%</c:formatCode>
                <c:ptCount val="8"/>
                <c:pt idx="0">
                  <c:v>0.67</c:v>
                </c:pt>
                <c:pt idx="1">
                  <c:v>0.14499999999999999</c:v>
                </c:pt>
                <c:pt idx="2">
                  <c:v>0.104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F2C7C-106D-4635-9C1F-B680EF43F7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F131E-24A4-4428-AB68-8BE4ECF9B037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b="1" i="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Уставом, в структуру органов местного самоуправления входят</a:t>
          </a:r>
          <a:r>
            <a:rPr lang="ru-RU" sz="14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Глава Муниципального образования;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Муниципальном образовании имеется одно подведомственное учреждение, которое на данный момент проходит ликвидационные мероприятия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dgm:t>
    </dgm:pt>
    <dgm:pt modelId="{CBBCAEA6-7BD2-4000-BE07-75EC3B2A7B18}" type="parTrans" cxnId="{2D924180-6EE4-4CAA-A6FF-B5F175245932}">
      <dgm:prSet/>
      <dgm:spPr/>
      <dgm:t>
        <a:bodyPr/>
        <a:lstStyle/>
        <a:p>
          <a:endParaRPr lang="ru-RU"/>
        </a:p>
      </dgm:t>
    </dgm:pt>
    <dgm:pt modelId="{BD8971E2-74CD-499A-B031-B87BC5988D36}" type="sibTrans" cxnId="{2D924180-6EE4-4CAA-A6FF-B5F175245932}">
      <dgm:prSet/>
      <dgm:spPr/>
      <dgm:t>
        <a:bodyPr/>
        <a:lstStyle/>
        <a:p>
          <a:endParaRPr lang="ru-RU"/>
        </a:p>
      </dgm:t>
    </dgm:pt>
    <dgm:pt modelId="{601BC86C-FAF8-4123-B216-E3EB553695A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b="1" i="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Совет- </a:t>
          </a:r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постоянно действующий представительный орган местного самоуправления муниципального образования. Рассматривает проект местного бюджета, утверждает местный бюджет, осуществляет контроль его исполнения.</a:t>
          </a:r>
        </a:p>
      </dgm:t>
    </dgm:pt>
    <dgm:pt modelId="{911852A4-FB31-4350-A9FE-4C8C750218D5}" type="parTrans" cxnId="{2F613BBD-EF8E-45BF-B387-6B6A55DE73F5}">
      <dgm:prSet/>
      <dgm:spPr/>
      <dgm:t>
        <a:bodyPr/>
        <a:lstStyle/>
        <a:p>
          <a:endParaRPr lang="ru-RU"/>
        </a:p>
      </dgm:t>
    </dgm:pt>
    <dgm:pt modelId="{D744D9B1-2AA6-47B0-B1C5-B4CBE3B3E31B}" type="sibTrans" cxnId="{2F613BBD-EF8E-45BF-B387-6B6A55DE73F5}">
      <dgm:prSet/>
      <dgm:spPr/>
      <dgm:t>
        <a:bodyPr/>
        <a:lstStyle/>
        <a:p>
          <a:endParaRPr lang="ru-RU"/>
        </a:p>
      </dgm:t>
    </dgm:pt>
    <dgm:pt modelId="{F274D278-A481-4C66-808A-CBAAA9AA5410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b="1" i="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 </a:t>
          </a:r>
          <a:r>
            <a:rPr lang="ru-RU" sz="14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исполнительный финансовый орган муниципального образования.</a:t>
          </a:r>
        </a:p>
        <a:p>
          <a:pPr algn="l"/>
          <a:r>
            <a:rPr lang="ru-RU" sz="1400" b="1" i="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Полномочия Местной Администрации</a:t>
          </a:r>
          <a:r>
            <a:rPr lang="ru-RU" sz="14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Составляет проект  местного бюджета , представляет  его с необходимыми документами и материалами в Муниципальный Совет;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муниципальные программы, реализуемые за счет средств местного бюджета;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исполнение местного бюджета по расходам;</a:t>
          </a:r>
        </a:p>
        <a:p>
          <a:pPr algn="l"/>
          <a:r>
            <a:rPr lang="ru-RU" sz="1400" b="0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годовой отчет  об исполнении бюджета на утверждение в Муниципальный Совет</a:t>
          </a:r>
        </a:p>
        <a:p>
          <a:pPr algn="l"/>
          <a:endParaRPr lang="ru-RU" sz="900" b="1" i="0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endParaRPr lang="ru-RU" sz="900" b="0" i="0" dirty="0">
            <a:solidFill>
              <a:schemeClr val="accent1">
                <a:lumMod val="75000"/>
              </a:schemeClr>
            </a:solidFill>
          </a:endParaRPr>
        </a:p>
      </dgm:t>
    </dgm:pt>
    <dgm:pt modelId="{EABE4E63-98E7-4B80-8198-200FB9D3A18E}" type="parTrans" cxnId="{5663DBAE-90B7-41F4-98A4-13F45AEA950D}">
      <dgm:prSet/>
      <dgm:spPr/>
      <dgm:t>
        <a:bodyPr/>
        <a:lstStyle/>
        <a:p>
          <a:endParaRPr lang="ru-RU"/>
        </a:p>
      </dgm:t>
    </dgm:pt>
    <dgm:pt modelId="{6CB20B29-DB10-4806-8B64-85D659DD016C}" type="sibTrans" cxnId="{5663DBAE-90B7-41F4-98A4-13F45AEA950D}">
      <dgm:prSet/>
      <dgm:spPr/>
      <dgm:t>
        <a:bodyPr/>
        <a:lstStyle/>
        <a:p>
          <a:endParaRPr lang="ru-RU"/>
        </a:p>
      </dgm:t>
    </dgm:pt>
    <dgm:pt modelId="{9CE1A2E4-5FD7-4A8B-A396-4FB555ED3AA0}" type="pres">
      <dgm:prSet presAssocID="{151F2C7C-106D-4635-9C1F-B680EF43F7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9F77B-5573-4F57-909D-D74228E79DC5}" type="pres">
      <dgm:prSet presAssocID="{E2CF131E-24A4-4428-AB68-8BE4ECF9B037}" presName="node" presStyleLbl="node1" presStyleIdx="0" presStyleCnt="3" custScaleX="2000000" custScaleY="801341" custLinFactY="-33025" custLinFactNeighborX="-2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358F-F9FE-4DA7-A84A-BD6AD7C22845}" type="pres">
      <dgm:prSet presAssocID="{BD8971E2-74CD-499A-B031-B87BC5988D36}" presName="sibTrans" presStyleCnt="0"/>
      <dgm:spPr/>
    </dgm:pt>
    <dgm:pt modelId="{94EB5DF6-787A-46AF-AB9D-E295DA937C50}" type="pres">
      <dgm:prSet presAssocID="{601BC86C-FAF8-4123-B216-E3EB553695A7}" presName="node" presStyleLbl="node1" presStyleIdx="1" presStyleCnt="3" custScaleX="2000000" custScaleY="427636" custLinFactX="-58090" custLinFactY="-452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AC66-003B-4EB8-9FDC-D21441E726F4}" type="pres">
      <dgm:prSet presAssocID="{D744D9B1-2AA6-47B0-B1C5-B4CBE3B3E31B}" presName="sibTrans" presStyleCnt="0"/>
      <dgm:spPr/>
    </dgm:pt>
    <dgm:pt modelId="{46996733-C17A-4E28-98FA-C04F697405FC}" type="pres">
      <dgm:prSet presAssocID="{F274D278-A481-4C66-808A-CBAAA9AA5410}" presName="node" presStyleLbl="node1" presStyleIdx="2" presStyleCnt="3" custScaleX="2000000" custScaleY="901321" custLinFactX="-21445" custLinFactNeighborX="-100000" custLinFactNeighborY="-48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2A4E3-1E56-4AD8-A032-60E4F06829FB}" type="presOf" srcId="{601BC86C-FAF8-4123-B216-E3EB553695A7}" destId="{94EB5DF6-787A-46AF-AB9D-E295DA937C50}" srcOrd="0" destOrd="0" presId="urn:microsoft.com/office/officeart/2005/8/layout/default"/>
    <dgm:cxn modelId="{2F613BBD-EF8E-45BF-B387-6B6A55DE73F5}" srcId="{151F2C7C-106D-4635-9C1F-B680EF43F775}" destId="{601BC86C-FAF8-4123-B216-E3EB553695A7}" srcOrd="1" destOrd="0" parTransId="{911852A4-FB31-4350-A9FE-4C8C750218D5}" sibTransId="{D744D9B1-2AA6-47B0-B1C5-B4CBE3B3E31B}"/>
    <dgm:cxn modelId="{D1B838A0-B60C-4065-9913-7661EFC7FF9E}" type="presOf" srcId="{151F2C7C-106D-4635-9C1F-B680EF43F775}" destId="{9CE1A2E4-5FD7-4A8B-A396-4FB555ED3AA0}" srcOrd="0" destOrd="0" presId="urn:microsoft.com/office/officeart/2005/8/layout/default"/>
    <dgm:cxn modelId="{88E99484-EA75-4AA6-A471-98B2ED196CD8}" type="presOf" srcId="{F274D278-A481-4C66-808A-CBAAA9AA5410}" destId="{46996733-C17A-4E28-98FA-C04F697405FC}" srcOrd="0" destOrd="0" presId="urn:microsoft.com/office/officeart/2005/8/layout/default"/>
    <dgm:cxn modelId="{2D924180-6EE4-4CAA-A6FF-B5F175245932}" srcId="{151F2C7C-106D-4635-9C1F-B680EF43F775}" destId="{E2CF131E-24A4-4428-AB68-8BE4ECF9B037}" srcOrd="0" destOrd="0" parTransId="{CBBCAEA6-7BD2-4000-BE07-75EC3B2A7B18}" sibTransId="{BD8971E2-74CD-499A-B031-B87BC5988D36}"/>
    <dgm:cxn modelId="{5663DBAE-90B7-41F4-98A4-13F45AEA950D}" srcId="{151F2C7C-106D-4635-9C1F-B680EF43F775}" destId="{F274D278-A481-4C66-808A-CBAAA9AA5410}" srcOrd="2" destOrd="0" parTransId="{EABE4E63-98E7-4B80-8198-200FB9D3A18E}" sibTransId="{6CB20B29-DB10-4806-8B64-85D659DD016C}"/>
    <dgm:cxn modelId="{39103D79-F8CF-4F77-993A-205557B5EF0C}" type="presOf" srcId="{E2CF131E-24A4-4428-AB68-8BE4ECF9B037}" destId="{7369F77B-5573-4F57-909D-D74228E79DC5}" srcOrd="0" destOrd="0" presId="urn:microsoft.com/office/officeart/2005/8/layout/default"/>
    <dgm:cxn modelId="{0DEFD23B-5716-4C77-A118-B9450EB13ACD}" type="presParOf" srcId="{9CE1A2E4-5FD7-4A8B-A396-4FB555ED3AA0}" destId="{7369F77B-5573-4F57-909D-D74228E79DC5}" srcOrd="0" destOrd="0" presId="urn:microsoft.com/office/officeart/2005/8/layout/default"/>
    <dgm:cxn modelId="{70663E8A-5B9E-4A5B-AD88-FAA1A532E57B}" type="presParOf" srcId="{9CE1A2E4-5FD7-4A8B-A396-4FB555ED3AA0}" destId="{FE82358F-F9FE-4DA7-A84A-BD6AD7C22845}" srcOrd="1" destOrd="0" presId="urn:microsoft.com/office/officeart/2005/8/layout/default"/>
    <dgm:cxn modelId="{1905470A-6499-4A71-BDD1-2A7E4F9EF82C}" type="presParOf" srcId="{9CE1A2E4-5FD7-4A8B-A396-4FB555ED3AA0}" destId="{94EB5DF6-787A-46AF-AB9D-E295DA937C50}" srcOrd="2" destOrd="0" presId="urn:microsoft.com/office/officeart/2005/8/layout/default"/>
    <dgm:cxn modelId="{7959F8F7-4422-423E-BBAA-59EFC275AF1B}" type="presParOf" srcId="{9CE1A2E4-5FD7-4A8B-A396-4FB555ED3AA0}" destId="{629BAC66-003B-4EB8-9FDC-D21441E726F4}" srcOrd="3" destOrd="0" presId="urn:microsoft.com/office/officeart/2005/8/layout/default"/>
    <dgm:cxn modelId="{6BB9065B-D743-4365-807E-771864AAFB52}" type="presParOf" srcId="{9CE1A2E4-5FD7-4A8B-A396-4FB555ED3AA0}" destId="{46996733-C17A-4E28-98FA-C04F697405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5ADF2-2832-4BD7-B940-CFC164AA6B29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63F4FB8-21F8-4F50-A1E1-64332F4A56F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 МО «Гавань» на 2021 год утвержден Решением Муниципального Совета от 30.11.2020 № 26 «Об утверждении местного бюджета МО «Гавань» на 2021 год»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61 195,9 тыс. руб.  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63 234,4 тыс. руб.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дефицитом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2 038,5 тыс. руб.</a:t>
          </a:r>
          <a:endParaRPr lang="ru-RU" sz="2000" b="1" dirty="0">
            <a:solidFill>
              <a:srgbClr val="FF0000"/>
            </a:solidFill>
          </a:endParaRPr>
        </a:p>
      </dgm:t>
    </dgm:pt>
    <dgm:pt modelId="{4E799516-98B3-4B21-9FEE-724B248C60AF}" type="parTrans" cxnId="{E218308A-662D-4FE8-9903-EC86858F4D0F}">
      <dgm:prSet/>
      <dgm:spPr/>
      <dgm:t>
        <a:bodyPr/>
        <a:lstStyle/>
        <a:p>
          <a:endParaRPr lang="ru-RU"/>
        </a:p>
      </dgm:t>
    </dgm:pt>
    <dgm:pt modelId="{750D4801-2608-4AEB-ACE4-39D4397E43A5}" type="sibTrans" cxnId="{E218308A-662D-4FE8-9903-EC86858F4D0F}">
      <dgm:prSet/>
      <dgm:spPr/>
      <dgm:t>
        <a:bodyPr/>
        <a:lstStyle/>
        <a:p>
          <a:endParaRPr lang="ru-RU"/>
        </a:p>
      </dgm:t>
    </dgm:pt>
    <dgm:pt modelId="{C05F8C58-6A5A-49D1-A639-63DE7B678FE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отчетного года в местный бюджет 7 раз вносились изменения, с учетом которых основные показатели составили: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68 489,0 тыс. руб. 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67 950,8 тыс. руб.</a:t>
          </a:r>
        </a:p>
        <a:p>
          <a:pPr algn="l"/>
          <a:r>
            <a: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профицитом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538,2 тыс. руб.</a:t>
          </a:r>
        </a:p>
        <a:p>
          <a:pPr algn="l"/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F74CF7EC-BC8E-4A59-B1B6-EFF6D909D8F2}" type="parTrans" cxnId="{F25D9698-4D31-4711-8052-CBDC2C8E7F9A}">
      <dgm:prSet/>
      <dgm:spPr/>
      <dgm:t>
        <a:bodyPr/>
        <a:lstStyle/>
        <a:p>
          <a:endParaRPr lang="ru-RU"/>
        </a:p>
      </dgm:t>
    </dgm:pt>
    <dgm:pt modelId="{710091A3-549D-40B4-8E7B-5941AE69DEC1}" type="sibTrans" cxnId="{F25D9698-4D31-4711-8052-CBDC2C8E7F9A}">
      <dgm:prSet/>
      <dgm:spPr/>
      <dgm:t>
        <a:bodyPr/>
        <a:lstStyle/>
        <a:p>
          <a:endParaRPr lang="ru-RU"/>
        </a:p>
      </dgm:t>
    </dgm:pt>
    <dgm:pt modelId="{FAA72FC4-B3A8-4151-AECC-FE51BFF06DB7}" type="pres">
      <dgm:prSet presAssocID="{21B5ADF2-2832-4BD7-B940-CFC164AA6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7022B-4C11-433E-AF8F-CA7729763721}" type="pres">
      <dgm:prSet presAssocID="{B63F4FB8-21F8-4F50-A1E1-64332F4A56F1}" presName="node" presStyleLbl="node1" presStyleIdx="0" presStyleCnt="2" custScaleX="673684" custScaleY="338004" custLinFactNeighborX="0" custLinFactNeighborY="-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5DFEF-0D33-47B3-A5C0-8DC701AD9216}" type="pres">
      <dgm:prSet presAssocID="{750D4801-2608-4AEB-ACE4-39D4397E43A5}" presName="sibTrans" presStyleCnt="0"/>
      <dgm:spPr/>
    </dgm:pt>
    <dgm:pt modelId="{B99FE444-377D-4397-9EBE-2683490AFAB0}" type="pres">
      <dgm:prSet presAssocID="{C05F8C58-6A5A-49D1-A639-63DE7B678FE6}" presName="node" presStyleLbl="node1" presStyleIdx="1" presStyleCnt="2" custScaleX="672578" custScaleY="342454" custLinFactNeighborX="5305" custLinFactNeighborY="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5C910-9AE4-4DE8-BCF3-E825A5CCBE34}" type="presOf" srcId="{B63F4FB8-21F8-4F50-A1E1-64332F4A56F1}" destId="{3667022B-4C11-433E-AF8F-CA7729763721}" srcOrd="0" destOrd="0" presId="urn:microsoft.com/office/officeart/2005/8/layout/default"/>
    <dgm:cxn modelId="{78F3E3B5-51A5-45A7-8AF3-09968F05030F}" type="presOf" srcId="{C05F8C58-6A5A-49D1-A639-63DE7B678FE6}" destId="{B99FE444-377D-4397-9EBE-2683490AFAB0}" srcOrd="0" destOrd="0" presId="urn:microsoft.com/office/officeart/2005/8/layout/default"/>
    <dgm:cxn modelId="{D53685F1-3ABC-4406-88BE-8F78C9D049C9}" type="presOf" srcId="{21B5ADF2-2832-4BD7-B940-CFC164AA6B29}" destId="{FAA72FC4-B3A8-4151-AECC-FE51BFF06DB7}" srcOrd="0" destOrd="0" presId="urn:microsoft.com/office/officeart/2005/8/layout/default"/>
    <dgm:cxn modelId="{E218308A-662D-4FE8-9903-EC86858F4D0F}" srcId="{21B5ADF2-2832-4BD7-B940-CFC164AA6B29}" destId="{B63F4FB8-21F8-4F50-A1E1-64332F4A56F1}" srcOrd="0" destOrd="0" parTransId="{4E799516-98B3-4B21-9FEE-724B248C60AF}" sibTransId="{750D4801-2608-4AEB-ACE4-39D4397E43A5}"/>
    <dgm:cxn modelId="{F25D9698-4D31-4711-8052-CBDC2C8E7F9A}" srcId="{21B5ADF2-2832-4BD7-B940-CFC164AA6B29}" destId="{C05F8C58-6A5A-49D1-A639-63DE7B678FE6}" srcOrd="1" destOrd="0" parTransId="{F74CF7EC-BC8E-4A59-B1B6-EFF6D909D8F2}" sibTransId="{710091A3-549D-40B4-8E7B-5941AE69DEC1}"/>
    <dgm:cxn modelId="{174843DF-66F3-48A7-BD1F-7BF4CFEF6FF8}" type="presParOf" srcId="{FAA72FC4-B3A8-4151-AECC-FE51BFF06DB7}" destId="{3667022B-4C11-433E-AF8F-CA7729763721}" srcOrd="0" destOrd="0" presId="urn:microsoft.com/office/officeart/2005/8/layout/default"/>
    <dgm:cxn modelId="{7D3D3BC3-48C9-4B49-8AA2-5C27ACC78929}" type="presParOf" srcId="{FAA72FC4-B3A8-4151-AECC-FE51BFF06DB7}" destId="{8255DFEF-0D33-47B3-A5C0-8DC701AD9216}" srcOrd="1" destOrd="0" presId="urn:microsoft.com/office/officeart/2005/8/layout/default"/>
    <dgm:cxn modelId="{6D10205D-B6C8-4206-8A57-75A71C9A9CFE}" type="presParOf" srcId="{FAA72FC4-B3A8-4151-AECC-FE51BFF06DB7}" destId="{B99FE444-377D-4397-9EBE-2683490AFAB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7A3DC-BDCC-4A7B-8FCA-72CBBFC7EA68}" type="doc">
      <dgm:prSet loTypeId="urn:microsoft.com/office/officeart/2005/8/layout/radial4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909F7D-2172-4E00-900E-6250F79A287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p3d extrusionH="57150">
            <a:bevelT w="38100" h="38100" prst="angle"/>
          </a:sp3d>
        </a:bodyPr>
        <a:lstStyle/>
        <a:p>
          <a:pPr algn="ctr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ДЕФИЦИТ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 – превышение расходов над доходами.</a:t>
          </a:r>
        </a:p>
        <a:p>
          <a:pPr algn="ctr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бюджета – превышение доходов над расходами.</a:t>
          </a:r>
        </a:p>
        <a:p>
          <a:pPr algn="ctr"/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Единственным источником покрытия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ДЕФИЦИТА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бюджета является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ОСТАТКИ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 счетах муниципального образования на начало года.</a:t>
          </a:r>
        </a:p>
        <a:p>
          <a:pPr algn="ctr"/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Остаток на счете + плановые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позволят произвести плановые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полном объеме.</a:t>
          </a:r>
        </a:p>
        <a:p>
          <a:pPr algn="ctr"/>
          <a:r>
            <a:rPr lang="ru-RU" sz="16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*Субвенции (переданные гос. полномочия) из бюджета Санкт-Петербурга на выполнение передаваемых полномочий по опеке и попечительству</a:t>
          </a:r>
          <a:endParaRPr lang="ru-RU" sz="1600" dirty="0">
            <a:solidFill>
              <a:schemeClr val="accent1">
                <a:lumMod val="75000"/>
              </a:scheme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DBDF5-2518-420E-8811-6B646DBA1911}" type="parTrans" cxnId="{B555B932-F22A-4FAD-BB12-54AD2BD7FFB1}">
      <dgm:prSet/>
      <dgm:spPr/>
      <dgm:t>
        <a:bodyPr/>
        <a:lstStyle/>
        <a:p>
          <a:endParaRPr lang="ru-RU"/>
        </a:p>
      </dgm:t>
    </dgm:pt>
    <dgm:pt modelId="{0D5E35F3-CCCE-4265-97C5-10FFF1A2EC66}" type="sibTrans" cxnId="{B555B932-F22A-4FAD-BB12-54AD2BD7FFB1}">
      <dgm:prSet/>
      <dgm:spPr/>
      <dgm:t>
        <a:bodyPr/>
        <a:lstStyle/>
        <a:p>
          <a:endParaRPr lang="ru-RU"/>
        </a:p>
      </dgm:t>
    </dgm:pt>
    <dgm:pt modelId="{E6D6FBFF-CFEB-48DC-8A3A-0A6FDFDCC859}">
      <dgm:prSet phldrT="[Текст]" custScaleX="113272" custScaleY="42318"/>
      <dgm:spPr/>
      <dgm:t>
        <a:bodyPr/>
        <a:lstStyle/>
        <a:p>
          <a:endParaRPr lang="ru-RU"/>
        </a:p>
      </dgm:t>
    </dgm:pt>
    <dgm:pt modelId="{59C1655E-38D9-48E9-A742-35D767602E4D}" type="parTrans" cxnId="{BBB87F45-AB8A-4E9C-91CB-EDB39EAAF69A}">
      <dgm:prSet/>
      <dgm:spPr/>
      <dgm:t>
        <a:bodyPr/>
        <a:lstStyle/>
        <a:p>
          <a:endParaRPr lang="ru-RU"/>
        </a:p>
      </dgm:t>
    </dgm:pt>
    <dgm:pt modelId="{9C5DC6DA-FFB6-414F-8435-B3292BF534FF}" type="sibTrans" cxnId="{BBB87F45-AB8A-4E9C-91CB-EDB39EAAF69A}">
      <dgm:prSet/>
      <dgm:spPr/>
      <dgm:t>
        <a:bodyPr/>
        <a:lstStyle/>
        <a:p>
          <a:endParaRPr lang="ru-RU"/>
        </a:p>
      </dgm:t>
    </dgm:pt>
    <dgm:pt modelId="{7D557D06-C882-44A6-81CF-C3321A44D50A}">
      <dgm:prSet phldrT="[Текст]" custScaleX="113272" custScaleY="42318"/>
      <dgm:spPr/>
      <dgm:t>
        <a:bodyPr/>
        <a:lstStyle/>
        <a:p>
          <a:endParaRPr lang="ru-RU"/>
        </a:p>
      </dgm:t>
    </dgm:pt>
    <dgm:pt modelId="{E197ED62-4F75-4544-B3FE-9871A90164F0}" type="parTrans" cxnId="{251D8F18-D4D5-4839-9944-56A80B574190}">
      <dgm:prSet/>
      <dgm:spPr/>
      <dgm:t>
        <a:bodyPr/>
        <a:lstStyle/>
        <a:p>
          <a:endParaRPr lang="ru-RU"/>
        </a:p>
      </dgm:t>
    </dgm:pt>
    <dgm:pt modelId="{E45DF86B-777A-4A65-AA77-6B08D64394F5}" type="sibTrans" cxnId="{251D8F18-D4D5-4839-9944-56A80B574190}">
      <dgm:prSet/>
      <dgm:spPr/>
      <dgm:t>
        <a:bodyPr/>
        <a:lstStyle/>
        <a:p>
          <a:endParaRPr lang="ru-RU"/>
        </a:p>
      </dgm:t>
    </dgm:pt>
    <dgm:pt modelId="{5D6D7B79-FB77-4135-8A26-E3900A74E63C}">
      <dgm:prSet/>
      <dgm:spPr/>
      <dgm:t>
        <a:bodyPr/>
        <a:lstStyle/>
        <a:p>
          <a:endParaRPr lang="ru-RU"/>
        </a:p>
      </dgm:t>
    </dgm:pt>
    <dgm:pt modelId="{B49A947A-AC48-428B-95DD-6ACB508461CE}" type="parTrans" cxnId="{6BEA17AA-25DA-48B8-AD62-E19CC91F10A8}">
      <dgm:prSet/>
      <dgm:spPr/>
      <dgm:t>
        <a:bodyPr/>
        <a:lstStyle/>
        <a:p>
          <a:endParaRPr lang="ru-RU"/>
        </a:p>
      </dgm:t>
    </dgm:pt>
    <dgm:pt modelId="{E1513BF5-AF25-4D79-88D1-40377974177D}" type="sibTrans" cxnId="{6BEA17AA-25DA-48B8-AD62-E19CC91F10A8}">
      <dgm:prSet/>
      <dgm:spPr/>
      <dgm:t>
        <a:bodyPr/>
        <a:lstStyle/>
        <a:p>
          <a:endParaRPr lang="ru-RU"/>
        </a:p>
      </dgm:t>
    </dgm:pt>
    <dgm:pt modelId="{68E7A4AA-930F-42A6-B6C2-738B27E88A18}">
      <dgm:prSet/>
      <dgm:spPr/>
      <dgm:t>
        <a:bodyPr/>
        <a:lstStyle/>
        <a:p>
          <a:endParaRPr lang="ru-RU"/>
        </a:p>
      </dgm:t>
    </dgm:pt>
    <dgm:pt modelId="{F3FECA73-6040-481B-8D16-90A7B9DBB8AB}" type="parTrans" cxnId="{8217FEC5-49B8-46FF-9CCB-01CF5A64DD7B}">
      <dgm:prSet/>
      <dgm:spPr/>
      <dgm:t>
        <a:bodyPr/>
        <a:lstStyle/>
        <a:p>
          <a:endParaRPr lang="ru-RU"/>
        </a:p>
      </dgm:t>
    </dgm:pt>
    <dgm:pt modelId="{EC2DBC0E-9F5E-4649-B023-794E355E3973}" type="sibTrans" cxnId="{8217FEC5-49B8-46FF-9CCB-01CF5A64DD7B}">
      <dgm:prSet/>
      <dgm:spPr/>
      <dgm:t>
        <a:bodyPr/>
        <a:lstStyle/>
        <a:p>
          <a:endParaRPr lang="ru-RU"/>
        </a:p>
      </dgm:t>
    </dgm:pt>
    <dgm:pt modelId="{3B8097D4-D885-42EC-B74B-5702CD6E1C0F}">
      <dgm:prSet/>
      <dgm:spPr/>
      <dgm:t>
        <a:bodyPr/>
        <a:lstStyle/>
        <a:p>
          <a:endParaRPr lang="ru-RU"/>
        </a:p>
      </dgm:t>
    </dgm:pt>
    <dgm:pt modelId="{14756750-22DD-415D-A008-828F6CC84735}" type="parTrans" cxnId="{C3B129AF-5AFF-42BD-9FF9-93B85FB772A0}">
      <dgm:prSet/>
      <dgm:spPr/>
      <dgm:t>
        <a:bodyPr/>
        <a:lstStyle/>
        <a:p>
          <a:endParaRPr lang="ru-RU"/>
        </a:p>
      </dgm:t>
    </dgm:pt>
    <dgm:pt modelId="{A08FBFCF-0E9E-4940-9BDC-F2AF0B362922}" type="sibTrans" cxnId="{C3B129AF-5AFF-42BD-9FF9-93B85FB772A0}">
      <dgm:prSet/>
      <dgm:spPr/>
      <dgm:t>
        <a:bodyPr/>
        <a:lstStyle/>
        <a:p>
          <a:endParaRPr lang="ru-RU"/>
        </a:p>
      </dgm:t>
    </dgm:pt>
    <dgm:pt modelId="{F649B9CF-B18D-41EC-846B-27684FD7F3EB}">
      <dgm:prSet/>
      <dgm:spPr/>
      <dgm:t>
        <a:bodyPr/>
        <a:lstStyle/>
        <a:p>
          <a:endParaRPr lang="ru-RU"/>
        </a:p>
      </dgm:t>
    </dgm:pt>
    <dgm:pt modelId="{E51D3AC4-1AD9-415F-AA16-AFADE530585E}" type="parTrans" cxnId="{E0FC7A8B-ED01-425D-94E1-45C29C519362}">
      <dgm:prSet/>
      <dgm:spPr/>
      <dgm:t>
        <a:bodyPr/>
        <a:lstStyle/>
        <a:p>
          <a:endParaRPr lang="ru-RU"/>
        </a:p>
      </dgm:t>
    </dgm:pt>
    <dgm:pt modelId="{98A1874A-22EE-402A-9B37-0E970E0D78C6}" type="sibTrans" cxnId="{E0FC7A8B-ED01-425D-94E1-45C29C519362}">
      <dgm:prSet/>
      <dgm:spPr/>
      <dgm:t>
        <a:bodyPr/>
        <a:lstStyle/>
        <a:p>
          <a:endParaRPr lang="ru-RU"/>
        </a:p>
      </dgm:t>
    </dgm:pt>
    <dgm:pt modelId="{B5E51F12-D946-48F3-BBB3-1BDD77FA6041}">
      <dgm:prSet/>
      <dgm:spPr/>
      <dgm:t>
        <a:bodyPr/>
        <a:lstStyle/>
        <a:p>
          <a:endParaRPr lang="ru-RU"/>
        </a:p>
      </dgm:t>
    </dgm:pt>
    <dgm:pt modelId="{7CB1A6E4-29BC-4AF9-B3C7-1081983748CD}" type="parTrans" cxnId="{1103EFF3-4DF4-4F2F-85A9-A2514C567344}">
      <dgm:prSet/>
      <dgm:spPr/>
      <dgm:t>
        <a:bodyPr/>
        <a:lstStyle/>
        <a:p>
          <a:endParaRPr lang="ru-RU"/>
        </a:p>
      </dgm:t>
    </dgm:pt>
    <dgm:pt modelId="{3CCA48EC-76A4-4F7B-9BE3-C36C8BA95FEA}" type="sibTrans" cxnId="{1103EFF3-4DF4-4F2F-85A9-A2514C567344}">
      <dgm:prSet/>
      <dgm:spPr/>
      <dgm:t>
        <a:bodyPr/>
        <a:lstStyle/>
        <a:p>
          <a:endParaRPr lang="ru-RU"/>
        </a:p>
      </dgm:t>
    </dgm:pt>
    <dgm:pt modelId="{8F6EB4BD-B5A2-41FD-B58F-BF0D72FB5479}">
      <dgm:prSet/>
      <dgm:spPr/>
      <dgm:t>
        <a:bodyPr/>
        <a:lstStyle/>
        <a:p>
          <a:endParaRPr lang="ru-RU"/>
        </a:p>
      </dgm:t>
    </dgm:pt>
    <dgm:pt modelId="{F8199340-3604-4E4F-AB56-3FF6740AFEF8}" type="parTrans" cxnId="{53215801-C99B-48BC-8BB1-C6DC55B4FEC5}">
      <dgm:prSet/>
      <dgm:spPr/>
      <dgm:t>
        <a:bodyPr/>
        <a:lstStyle/>
        <a:p>
          <a:endParaRPr lang="ru-RU"/>
        </a:p>
      </dgm:t>
    </dgm:pt>
    <dgm:pt modelId="{5D9660CA-6CFA-4161-9955-45BFDA472552}" type="sibTrans" cxnId="{53215801-C99B-48BC-8BB1-C6DC55B4FEC5}">
      <dgm:prSet/>
      <dgm:spPr/>
      <dgm:t>
        <a:bodyPr/>
        <a:lstStyle/>
        <a:p>
          <a:endParaRPr lang="ru-RU"/>
        </a:p>
      </dgm:t>
    </dgm:pt>
    <dgm:pt modelId="{F05E3B3D-17FE-43CE-AA87-87C9B7B67BCA}">
      <dgm:prSet/>
      <dgm:spPr/>
      <dgm:t>
        <a:bodyPr/>
        <a:lstStyle/>
        <a:p>
          <a:endParaRPr lang="ru-RU"/>
        </a:p>
      </dgm:t>
    </dgm:pt>
    <dgm:pt modelId="{CD63841E-3A7F-4D9F-9FDD-540B62140EF1}" type="parTrans" cxnId="{B60C35AF-5085-4F51-8E3E-1EB4630C85AA}">
      <dgm:prSet/>
      <dgm:spPr/>
      <dgm:t>
        <a:bodyPr/>
        <a:lstStyle/>
        <a:p>
          <a:endParaRPr lang="ru-RU"/>
        </a:p>
      </dgm:t>
    </dgm:pt>
    <dgm:pt modelId="{7D6A35DF-EEBC-4B4C-B676-A23940D1BA1A}" type="sibTrans" cxnId="{B60C35AF-5085-4F51-8E3E-1EB4630C85AA}">
      <dgm:prSet/>
      <dgm:spPr/>
      <dgm:t>
        <a:bodyPr/>
        <a:lstStyle/>
        <a:p>
          <a:endParaRPr lang="ru-RU"/>
        </a:p>
      </dgm:t>
    </dgm:pt>
    <dgm:pt modelId="{734815D4-1DF8-44F9-A7AC-E0676DF48F52}">
      <dgm:prSet/>
      <dgm:spPr/>
      <dgm:t>
        <a:bodyPr/>
        <a:lstStyle/>
        <a:p>
          <a:endParaRPr lang="ru-RU"/>
        </a:p>
      </dgm:t>
    </dgm:pt>
    <dgm:pt modelId="{66F7BFFB-0F96-4712-BBEF-A5D0A6ED2F78}" type="parTrans" cxnId="{D595F017-5E27-4387-A2FD-29B3E004864E}">
      <dgm:prSet/>
      <dgm:spPr/>
      <dgm:t>
        <a:bodyPr/>
        <a:lstStyle/>
        <a:p>
          <a:endParaRPr lang="ru-RU"/>
        </a:p>
      </dgm:t>
    </dgm:pt>
    <dgm:pt modelId="{AC5CD063-202D-4FB4-B725-074E72A78CAC}" type="sibTrans" cxnId="{D595F017-5E27-4387-A2FD-29B3E004864E}">
      <dgm:prSet/>
      <dgm:spPr/>
      <dgm:t>
        <a:bodyPr/>
        <a:lstStyle/>
        <a:p>
          <a:endParaRPr lang="ru-RU"/>
        </a:p>
      </dgm:t>
    </dgm:pt>
    <dgm:pt modelId="{F259913A-B989-4E8B-B9A1-32C39EA55637}">
      <dgm:prSet/>
      <dgm:spPr/>
      <dgm:t>
        <a:bodyPr/>
        <a:lstStyle/>
        <a:p>
          <a:endParaRPr lang="ru-RU"/>
        </a:p>
      </dgm:t>
    </dgm:pt>
    <dgm:pt modelId="{194EA5C0-4484-4E20-B67D-60ACB25D393B}" type="parTrans" cxnId="{9EED0443-1B3D-4EBE-8F00-5B9D5DC34C27}">
      <dgm:prSet/>
      <dgm:spPr/>
      <dgm:t>
        <a:bodyPr/>
        <a:lstStyle/>
        <a:p>
          <a:endParaRPr lang="ru-RU"/>
        </a:p>
      </dgm:t>
    </dgm:pt>
    <dgm:pt modelId="{52773406-18D0-43BA-8EED-5CD6DDB26904}" type="sibTrans" cxnId="{9EED0443-1B3D-4EBE-8F00-5B9D5DC34C27}">
      <dgm:prSet/>
      <dgm:spPr/>
      <dgm:t>
        <a:bodyPr/>
        <a:lstStyle/>
        <a:p>
          <a:endParaRPr lang="ru-RU"/>
        </a:p>
      </dgm:t>
    </dgm:pt>
    <dgm:pt modelId="{90C2A388-FB0B-4C27-A316-BB2B68CD467D}">
      <dgm:prSet/>
      <dgm:spPr/>
      <dgm:t>
        <a:bodyPr/>
        <a:lstStyle/>
        <a:p>
          <a:endParaRPr lang="ru-RU"/>
        </a:p>
      </dgm:t>
    </dgm:pt>
    <dgm:pt modelId="{DDBB8156-E919-4989-9BBF-3024DEB44213}" type="parTrans" cxnId="{7E91D7E3-356B-4D69-B152-09FCC41E2A63}">
      <dgm:prSet/>
      <dgm:spPr/>
      <dgm:t>
        <a:bodyPr/>
        <a:lstStyle/>
        <a:p>
          <a:endParaRPr lang="ru-RU"/>
        </a:p>
      </dgm:t>
    </dgm:pt>
    <dgm:pt modelId="{D7988C9D-7895-45A2-9E24-13DC178BEB76}" type="sibTrans" cxnId="{7E91D7E3-356B-4D69-B152-09FCC41E2A63}">
      <dgm:prSet/>
      <dgm:spPr/>
      <dgm:t>
        <a:bodyPr/>
        <a:lstStyle/>
        <a:p>
          <a:endParaRPr lang="ru-RU"/>
        </a:p>
      </dgm:t>
    </dgm:pt>
    <dgm:pt modelId="{721A6CB9-2939-47D2-AD48-36FBE65EE03D}">
      <dgm:prSet/>
      <dgm:spPr/>
      <dgm:t>
        <a:bodyPr/>
        <a:lstStyle/>
        <a:p>
          <a:endParaRPr lang="ru-RU"/>
        </a:p>
      </dgm:t>
    </dgm:pt>
    <dgm:pt modelId="{59878107-99FC-4133-874D-1BF6A82D5B02}" type="parTrans" cxnId="{2E7DDCD4-8DDB-42C7-8CF1-A9D5C3D96460}">
      <dgm:prSet/>
      <dgm:spPr/>
      <dgm:t>
        <a:bodyPr/>
        <a:lstStyle/>
        <a:p>
          <a:endParaRPr lang="ru-RU"/>
        </a:p>
      </dgm:t>
    </dgm:pt>
    <dgm:pt modelId="{1A698475-F1BC-4354-894B-CE2BA1AF05B5}" type="sibTrans" cxnId="{2E7DDCD4-8DDB-42C7-8CF1-A9D5C3D96460}">
      <dgm:prSet/>
      <dgm:spPr/>
      <dgm:t>
        <a:bodyPr/>
        <a:lstStyle/>
        <a:p>
          <a:endParaRPr lang="ru-RU"/>
        </a:p>
      </dgm:t>
    </dgm:pt>
    <dgm:pt modelId="{147EFC8D-245F-47A3-956F-285E894BA3B2}">
      <dgm:prSet/>
      <dgm:spPr/>
      <dgm:t>
        <a:bodyPr/>
        <a:lstStyle/>
        <a:p>
          <a:endParaRPr lang="ru-RU"/>
        </a:p>
      </dgm:t>
    </dgm:pt>
    <dgm:pt modelId="{C84258A4-E068-46ED-A1B2-C689DFD94923}" type="parTrans" cxnId="{75C1215C-113D-4F87-B585-BC9206FE785C}">
      <dgm:prSet/>
      <dgm:spPr/>
      <dgm:t>
        <a:bodyPr/>
        <a:lstStyle/>
        <a:p>
          <a:endParaRPr lang="ru-RU"/>
        </a:p>
      </dgm:t>
    </dgm:pt>
    <dgm:pt modelId="{06AAA784-CE9A-4EC8-9CBF-3FB5B5D006AD}" type="sibTrans" cxnId="{75C1215C-113D-4F87-B585-BC9206FE785C}">
      <dgm:prSet/>
      <dgm:spPr/>
      <dgm:t>
        <a:bodyPr/>
        <a:lstStyle/>
        <a:p>
          <a:endParaRPr lang="ru-RU"/>
        </a:p>
      </dgm:t>
    </dgm:pt>
    <dgm:pt modelId="{A3BD96D3-60E9-47B2-A283-479B736B07C2}">
      <dgm:prSet/>
      <dgm:spPr/>
      <dgm:t>
        <a:bodyPr/>
        <a:lstStyle/>
        <a:p>
          <a:endParaRPr lang="ru-RU"/>
        </a:p>
      </dgm:t>
    </dgm:pt>
    <dgm:pt modelId="{63935D4A-311E-49F4-81D3-BBC52E7D1234}" type="parTrans" cxnId="{C6E9A9BD-B2E7-465F-B065-479629CFE356}">
      <dgm:prSet/>
      <dgm:spPr/>
      <dgm:t>
        <a:bodyPr/>
        <a:lstStyle/>
        <a:p>
          <a:endParaRPr lang="ru-RU"/>
        </a:p>
      </dgm:t>
    </dgm:pt>
    <dgm:pt modelId="{9F87EE9F-0E90-4B0C-9279-06144A4869D9}" type="sibTrans" cxnId="{C6E9A9BD-B2E7-465F-B065-479629CFE356}">
      <dgm:prSet/>
      <dgm:spPr/>
      <dgm:t>
        <a:bodyPr/>
        <a:lstStyle/>
        <a:p>
          <a:endParaRPr lang="ru-RU"/>
        </a:p>
      </dgm:t>
    </dgm:pt>
    <dgm:pt modelId="{64F427C2-C0C9-452D-BB19-36D0DD0541B9}">
      <dgm:prSet/>
      <dgm:spPr/>
      <dgm:t>
        <a:bodyPr/>
        <a:lstStyle/>
        <a:p>
          <a:endParaRPr lang="ru-RU"/>
        </a:p>
      </dgm:t>
    </dgm:pt>
    <dgm:pt modelId="{689AA6C9-A12C-4671-ACB2-E6C628554461}" type="parTrans" cxnId="{2701AAA0-644B-4567-808A-9705D6FB4D7C}">
      <dgm:prSet/>
      <dgm:spPr/>
      <dgm:t>
        <a:bodyPr/>
        <a:lstStyle/>
        <a:p>
          <a:endParaRPr lang="ru-RU"/>
        </a:p>
      </dgm:t>
    </dgm:pt>
    <dgm:pt modelId="{FAAB80A6-B579-47BB-9B08-F129C2C37CEC}" type="sibTrans" cxnId="{2701AAA0-644B-4567-808A-9705D6FB4D7C}">
      <dgm:prSet/>
      <dgm:spPr/>
      <dgm:t>
        <a:bodyPr/>
        <a:lstStyle/>
        <a:p>
          <a:endParaRPr lang="ru-RU"/>
        </a:p>
      </dgm:t>
    </dgm:pt>
    <dgm:pt modelId="{2F677637-2C3A-4FE2-ACB0-7F27290D020A}">
      <dgm:prSet/>
      <dgm:spPr/>
      <dgm:t>
        <a:bodyPr/>
        <a:lstStyle/>
        <a:p>
          <a:endParaRPr lang="ru-RU"/>
        </a:p>
      </dgm:t>
    </dgm:pt>
    <dgm:pt modelId="{7965EF2F-0EB0-4B43-B619-B372BD4EDCE6}" type="parTrans" cxnId="{2BA3D672-5F1D-411E-A465-296446E743AC}">
      <dgm:prSet/>
      <dgm:spPr/>
      <dgm:t>
        <a:bodyPr/>
        <a:lstStyle/>
        <a:p>
          <a:endParaRPr lang="ru-RU"/>
        </a:p>
      </dgm:t>
    </dgm:pt>
    <dgm:pt modelId="{96B40943-46E9-4948-B0DA-45092920D15F}" type="sibTrans" cxnId="{2BA3D672-5F1D-411E-A465-296446E743AC}">
      <dgm:prSet/>
      <dgm:spPr/>
      <dgm:t>
        <a:bodyPr/>
        <a:lstStyle/>
        <a:p>
          <a:endParaRPr lang="ru-RU"/>
        </a:p>
      </dgm:t>
    </dgm:pt>
    <dgm:pt modelId="{3762D1B0-518A-4A43-AA62-5E9AF6CB06ED}">
      <dgm:prSet/>
      <dgm:spPr/>
      <dgm:t>
        <a:bodyPr/>
        <a:lstStyle/>
        <a:p>
          <a:endParaRPr lang="ru-RU"/>
        </a:p>
      </dgm:t>
    </dgm:pt>
    <dgm:pt modelId="{1FAC662F-5A7D-404B-AD8E-CD54F5DCB07F}" type="parTrans" cxnId="{C61FE418-6B2B-43F7-97F6-0DAAB3D69863}">
      <dgm:prSet/>
      <dgm:spPr/>
      <dgm:t>
        <a:bodyPr/>
        <a:lstStyle/>
        <a:p>
          <a:endParaRPr lang="ru-RU"/>
        </a:p>
      </dgm:t>
    </dgm:pt>
    <dgm:pt modelId="{9B7B21FD-3F83-423F-8029-3CD81E59CFF6}" type="sibTrans" cxnId="{C61FE418-6B2B-43F7-97F6-0DAAB3D69863}">
      <dgm:prSet/>
      <dgm:spPr/>
      <dgm:t>
        <a:bodyPr/>
        <a:lstStyle/>
        <a:p>
          <a:endParaRPr lang="ru-RU"/>
        </a:p>
      </dgm:t>
    </dgm:pt>
    <dgm:pt modelId="{A1EDB533-D87F-4CE9-934A-05C10DA1EF1D}">
      <dgm:prSet/>
      <dgm:spPr/>
      <dgm:t>
        <a:bodyPr/>
        <a:lstStyle/>
        <a:p>
          <a:endParaRPr lang="ru-RU"/>
        </a:p>
      </dgm:t>
    </dgm:pt>
    <dgm:pt modelId="{81DA68CF-5213-4591-BF73-8B358F2AC963}" type="parTrans" cxnId="{31FB859F-9B04-4041-90B9-D9CBFC14532F}">
      <dgm:prSet/>
      <dgm:spPr/>
      <dgm:t>
        <a:bodyPr/>
        <a:lstStyle/>
        <a:p>
          <a:endParaRPr lang="ru-RU"/>
        </a:p>
      </dgm:t>
    </dgm:pt>
    <dgm:pt modelId="{8D4BB6E5-1BF4-4474-A4D9-82C770FA42AE}" type="sibTrans" cxnId="{31FB859F-9B04-4041-90B9-D9CBFC14532F}">
      <dgm:prSet/>
      <dgm:spPr/>
      <dgm:t>
        <a:bodyPr/>
        <a:lstStyle/>
        <a:p>
          <a:endParaRPr lang="ru-RU"/>
        </a:p>
      </dgm:t>
    </dgm:pt>
    <dgm:pt modelId="{661CA91E-79D2-424C-AE4A-EB9E1AB2F78C}">
      <dgm:prSet/>
      <dgm:spPr/>
      <dgm:t>
        <a:bodyPr/>
        <a:lstStyle/>
        <a:p>
          <a:endParaRPr lang="ru-RU"/>
        </a:p>
      </dgm:t>
    </dgm:pt>
    <dgm:pt modelId="{8A2EBB63-1F4D-48E7-91CD-1F1A7222D80A}" type="parTrans" cxnId="{52798ED6-5C82-457F-A872-7BC4E11F545F}">
      <dgm:prSet/>
      <dgm:spPr/>
      <dgm:t>
        <a:bodyPr/>
        <a:lstStyle/>
        <a:p>
          <a:endParaRPr lang="ru-RU"/>
        </a:p>
      </dgm:t>
    </dgm:pt>
    <dgm:pt modelId="{B6840529-E1CC-40B0-86D0-CAA75631CC2A}" type="sibTrans" cxnId="{52798ED6-5C82-457F-A872-7BC4E11F545F}">
      <dgm:prSet/>
      <dgm:spPr/>
      <dgm:t>
        <a:bodyPr/>
        <a:lstStyle/>
        <a:p>
          <a:endParaRPr lang="ru-RU"/>
        </a:p>
      </dgm:t>
    </dgm:pt>
    <dgm:pt modelId="{4DBF3FC1-D992-45D9-B391-F234BA580D92}">
      <dgm:prSet/>
      <dgm:spPr/>
      <dgm:t>
        <a:bodyPr/>
        <a:lstStyle/>
        <a:p>
          <a:pPr rtl="0"/>
          <a:endParaRPr lang="ru-RU" b="0" i="0" u="none"/>
        </a:p>
      </dgm:t>
    </dgm:pt>
    <dgm:pt modelId="{9C7DEE3A-AE52-48F1-9979-4A3C9C5B782B}" type="parTrans" cxnId="{F5B192EA-0CD1-4AB8-A4B5-7B4397744BD3}">
      <dgm:prSet/>
      <dgm:spPr/>
      <dgm:t>
        <a:bodyPr/>
        <a:lstStyle/>
        <a:p>
          <a:endParaRPr lang="ru-RU"/>
        </a:p>
      </dgm:t>
    </dgm:pt>
    <dgm:pt modelId="{3928A9F7-7689-41DE-8BF1-73D7E1DDA863}" type="sibTrans" cxnId="{F5B192EA-0CD1-4AB8-A4B5-7B4397744BD3}">
      <dgm:prSet/>
      <dgm:spPr/>
      <dgm:t>
        <a:bodyPr/>
        <a:lstStyle/>
        <a:p>
          <a:endParaRPr lang="ru-RU"/>
        </a:p>
      </dgm:t>
    </dgm:pt>
    <dgm:pt modelId="{23F976F6-1E05-4619-B63A-352E2C375FF9}">
      <dgm:prSet/>
      <dgm:spPr/>
      <dgm:t>
        <a:bodyPr/>
        <a:lstStyle/>
        <a:p>
          <a:endParaRPr lang="ru-RU"/>
        </a:p>
      </dgm:t>
    </dgm:pt>
    <dgm:pt modelId="{8E3CA242-273F-48D4-B021-7C5A5B351BBA}" type="parTrans" cxnId="{0A467587-313D-4658-8309-801F5FAB4C38}">
      <dgm:prSet/>
      <dgm:spPr/>
      <dgm:t>
        <a:bodyPr/>
        <a:lstStyle/>
        <a:p>
          <a:endParaRPr lang="ru-RU"/>
        </a:p>
      </dgm:t>
    </dgm:pt>
    <dgm:pt modelId="{D2C10EFE-0F1F-4BFB-BDBA-7FBFFCF0FC87}" type="sibTrans" cxnId="{0A467587-313D-4658-8309-801F5FAB4C38}">
      <dgm:prSet/>
      <dgm:spPr/>
      <dgm:t>
        <a:bodyPr/>
        <a:lstStyle/>
        <a:p>
          <a:endParaRPr lang="ru-RU"/>
        </a:p>
      </dgm:t>
    </dgm:pt>
    <dgm:pt modelId="{276F39E5-C168-4C1F-B7B7-C8F3090B3690}">
      <dgm:prSet/>
      <dgm:spPr/>
      <dgm:t>
        <a:bodyPr/>
        <a:lstStyle/>
        <a:p>
          <a:endParaRPr lang="ru-RU"/>
        </a:p>
      </dgm:t>
    </dgm:pt>
    <dgm:pt modelId="{B502E45A-4A55-42D0-8307-B6B1A03165DD}" type="parTrans" cxnId="{3ED4FE0B-9F11-4E6D-8C57-43D54BC49DC0}">
      <dgm:prSet/>
      <dgm:spPr/>
      <dgm:t>
        <a:bodyPr/>
        <a:lstStyle/>
        <a:p>
          <a:endParaRPr lang="ru-RU"/>
        </a:p>
      </dgm:t>
    </dgm:pt>
    <dgm:pt modelId="{F073CBB0-AED7-48BB-A9FD-0B02C38EBA98}" type="sibTrans" cxnId="{3ED4FE0B-9F11-4E6D-8C57-43D54BC49DC0}">
      <dgm:prSet/>
      <dgm:spPr/>
      <dgm:t>
        <a:bodyPr/>
        <a:lstStyle/>
        <a:p>
          <a:endParaRPr lang="ru-RU"/>
        </a:p>
      </dgm:t>
    </dgm:pt>
    <dgm:pt modelId="{2D7667A2-E0D5-4241-90FE-68261BA58418}">
      <dgm:prSet/>
      <dgm:spPr/>
      <dgm:t>
        <a:bodyPr/>
        <a:lstStyle/>
        <a:p>
          <a:endParaRPr lang="ru-RU"/>
        </a:p>
      </dgm:t>
    </dgm:pt>
    <dgm:pt modelId="{99E25080-04E6-4050-AA52-F6F687BFC224}" type="parTrans" cxnId="{6055979D-50DC-4FE4-95F6-27BABBF798C8}">
      <dgm:prSet/>
      <dgm:spPr/>
      <dgm:t>
        <a:bodyPr/>
        <a:lstStyle/>
        <a:p>
          <a:endParaRPr lang="ru-RU"/>
        </a:p>
      </dgm:t>
    </dgm:pt>
    <dgm:pt modelId="{E4DAE9BB-9FEE-42B0-9112-186C1FA095B1}" type="sibTrans" cxnId="{6055979D-50DC-4FE4-95F6-27BABBF798C8}">
      <dgm:prSet/>
      <dgm:spPr/>
      <dgm:t>
        <a:bodyPr/>
        <a:lstStyle/>
        <a:p>
          <a:endParaRPr lang="ru-RU"/>
        </a:p>
      </dgm:t>
    </dgm:pt>
    <dgm:pt modelId="{7BCDF329-7C73-474C-8E76-522D729B0543}">
      <dgm:prSet/>
      <dgm:spPr/>
      <dgm:t>
        <a:bodyPr/>
        <a:lstStyle/>
        <a:p>
          <a:endParaRPr lang="ru-RU"/>
        </a:p>
      </dgm:t>
    </dgm:pt>
    <dgm:pt modelId="{3142A3E3-45D2-4EBC-834D-E74704E53B0A}" type="parTrans" cxnId="{E7304A31-B2CF-4F60-B86C-41451C5C3140}">
      <dgm:prSet/>
      <dgm:spPr/>
      <dgm:t>
        <a:bodyPr/>
        <a:lstStyle/>
        <a:p>
          <a:endParaRPr lang="ru-RU"/>
        </a:p>
      </dgm:t>
    </dgm:pt>
    <dgm:pt modelId="{16D647AF-FFFE-4977-8AFE-5351CF3BE292}" type="sibTrans" cxnId="{E7304A31-B2CF-4F60-B86C-41451C5C3140}">
      <dgm:prSet/>
      <dgm:spPr/>
      <dgm:t>
        <a:bodyPr/>
        <a:lstStyle/>
        <a:p>
          <a:endParaRPr lang="ru-RU"/>
        </a:p>
      </dgm:t>
    </dgm:pt>
    <dgm:pt modelId="{A72E57E7-C6B6-4E88-9471-907B42683DAB}">
      <dgm:prSet/>
      <dgm:spPr/>
      <dgm:t>
        <a:bodyPr/>
        <a:lstStyle/>
        <a:p>
          <a:endParaRPr lang="ru-RU"/>
        </a:p>
      </dgm:t>
    </dgm:pt>
    <dgm:pt modelId="{D6F04093-B2C2-4EB8-BFC5-0204D5966E09}" type="parTrans" cxnId="{4E1DF1C3-36B7-4912-BBF3-4679C7284F07}">
      <dgm:prSet/>
      <dgm:spPr/>
      <dgm:t>
        <a:bodyPr/>
        <a:lstStyle/>
        <a:p>
          <a:endParaRPr lang="ru-RU"/>
        </a:p>
      </dgm:t>
    </dgm:pt>
    <dgm:pt modelId="{B26A71CD-0419-40BD-A03A-5F4326CEA9D2}" type="sibTrans" cxnId="{4E1DF1C3-36B7-4912-BBF3-4679C7284F07}">
      <dgm:prSet/>
      <dgm:spPr/>
      <dgm:t>
        <a:bodyPr/>
        <a:lstStyle/>
        <a:p>
          <a:endParaRPr lang="ru-RU"/>
        </a:p>
      </dgm:t>
    </dgm:pt>
    <dgm:pt modelId="{6180785B-7C23-40DE-A762-48542E56307F}">
      <dgm:prSet/>
      <dgm:spPr/>
      <dgm:t>
        <a:bodyPr/>
        <a:lstStyle/>
        <a:p>
          <a:endParaRPr lang="ru-RU"/>
        </a:p>
      </dgm:t>
    </dgm:pt>
    <dgm:pt modelId="{282C5504-C0F5-4AB5-A72A-BDF82B7B01C2}" type="parTrans" cxnId="{2E96F6B3-A900-42EC-BA2B-D68C4D1F302B}">
      <dgm:prSet/>
      <dgm:spPr/>
      <dgm:t>
        <a:bodyPr/>
        <a:lstStyle/>
        <a:p>
          <a:endParaRPr lang="ru-RU"/>
        </a:p>
      </dgm:t>
    </dgm:pt>
    <dgm:pt modelId="{289458EF-0C3F-45A3-B30F-303F602AA895}" type="sibTrans" cxnId="{2E96F6B3-A900-42EC-BA2B-D68C4D1F302B}">
      <dgm:prSet/>
      <dgm:spPr/>
      <dgm:t>
        <a:bodyPr/>
        <a:lstStyle/>
        <a:p>
          <a:endParaRPr lang="ru-RU"/>
        </a:p>
      </dgm:t>
    </dgm:pt>
    <dgm:pt modelId="{1FD79143-B204-42A5-9381-DBD2C48951FE}">
      <dgm:prSet/>
      <dgm:spPr/>
      <dgm:t>
        <a:bodyPr/>
        <a:lstStyle/>
        <a:p>
          <a:endParaRPr lang="ru-RU"/>
        </a:p>
      </dgm:t>
    </dgm:pt>
    <dgm:pt modelId="{860C366C-8C22-4E86-B8B4-23108EEE6B71}" type="parTrans" cxnId="{5251426B-912F-4941-A50B-93B1B97C16D9}">
      <dgm:prSet/>
      <dgm:spPr/>
      <dgm:t>
        <a:bodyPr/>
        <a:lstStyle/>
        <a:p>
          <a:endParaRPr lang="ru-RU"/>
        </a:p>
      </dgm:t>
    </dgm:pt>
    <dgm:pt modelId="{0CAE3545-7B22-48E8-8CE4-7F8FBE2055E4}" type="sibTrans" cxnId="{5251426B-912F-4941-A50B-93B1B97C16D9}">
      <dgm:prSet/>
      <dgm:spPr/>
      <dgm:t>
        <a:bodyPr/>
        <a:lstStyle/>
        <a:p>
          <a:endParaRPr lang="ru-RU"/>
        </a:p>
      </dgm:t>
    </dgm:pt>
    <dgm:pt modelId="{CD6E0ADC-C5ED-4FDA-82BB-98AFC28E634B}" type="pres">
      <dgm:prSet presAssocID="{0D77A3DC-BDCC-4A7B-8FCA-72CBBFC7EA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CB39F-36F5-4395-B18C-21132B86E06D}" type="pres">
      <dgm:prSet presAssocID="{78909F7D-2172-4E00-900E-6250F79A2870}" presName="centerShape" presStyleLbl="node0" presStyleIdx="0" presStyleCnt="1" custScaleX="176503" custScaleY="45107" custLinFactNeighborX="43" custLinFactNeighborY="-4787"/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61FE418-6B2B-43F7-97F6-0DAAB3D69863}" srcId="{A3BD96D3-60E9-47B2-A283-479B736B07C2}" destId="{3762D1B0-518A-4A43-AA62-5E9AF6CB06ED}" srcOrd="2" destOrd="0" parTransId="{1FAC662F-5A7D-404B-AD8E-CD54F5DCB07F}" sibTransId="{9B7B21FD-3F83-423F-8029-3CD81E59CFF6}"/>
    <dgm:cxn modelId="{BBB87F45-AB8A-4E9C-91CB-EDB39EAAF69A}" srcId="{0D77A3DC-BDCC-4A7B-8FCA-72CBBFC7EA68}" destId="{E6D6FBFF-CFEB-48DC-8A3A-0A6FDFDCC859}" srcOrd="1" destOrd="0" parTransId="{59C1655E-38D9-48E9-A742-35D767602E4D}" sibTransId="{9C5DC6DA-FFB6-414F-8435-B3292BF534FF}"/>
    <dgm:cxn modelId="{9EED0443-1B3D-4EBE-8F00-5B9D5DC34C27}" srcId="{734815D4-1DF8-44F9-A7AC-E0676DF48F52}" destId="{F259913A-B989-4E8B-B9A1-32C39EA55637}" srcOrd="0" destOrd="0" parTransId="{194EA5C0-4484-4E20-B67D-60ACB25D393B}" sibTransId="{52773406-18D0-43BA-8EED-5CD6DDB26904}"/>
    <dgm:cxn modelId="{2E96F6B3-A900-42EC-BA2B-D68C4D1F302B}" srcId="{7BCDF329-7C73-474C-8E76-522D729B0543}" destId="{6180785B-7C23-40DE-A762-48542E56307F}" srcOrd="1" destOrd="0" parTransId="{282C5504-C0F5-4AB5-A72A-BDF82B7B01C2}" sibTransId="{289458EF-0C3F-45A3-B30F-303F602AA895}"/>
    <dgm:cxn modelId="{E7304A31-B2CF-4F60-B86C-41451C5C3140}" srcId="{0D77A3DC-BDCC-4A7B-8FCA-72CBBFC7EA68}" destId="{7BCDF329-7C73-474C-8E76-522D729B0543}" srcOrd="13" destOrd="0" parTransId="{3142A3E3-45D2-4EBC-834D-E74704E53B0A}" sibTransId="{16D647AF-FFFE-4977-8AFE-5351CF3BE292}"/>
    <dgm:cxn modelId="{E0FC7A8B-ED01-425D-94E1-45C29C519362}" srcId="{3B8097D4-D885-42EC-B74B-5702CD6E1C0F}" destId="{F649B9CF-B18D-41EC-846B-27684FD7F3EB}" srcOrd="0" destOrd="0" parTransId="{E51D3AC4-1AD9-415F-AA16-AFADE530585E}" sibTransId="{98A1874A-22EE-402A-9B37-0E970E0D78C6}"/>
    <dgm:cxn modelId="{7E91D7E3-356B-4D69-B152-09FCC41E2A63}" srcId="{734815D4-1DF8-44F9-A7AC-E0676DF48F52}" destId="{90C2A388-FB0B-4C27-A316-BB2B68CD467D}" srcOrd="1" destOrd="0" parTransId="{DDBB8156-E919-4989-9BBF-3024DEB44213}" sibTransId="{D7988C9D-7895-45A2-9E24-13DC178BEB76}"/>
    <dgm:cxn modelId="{C3B129AF-5AFF-42BD-9FF9-93B85FB772A0}" srcId="{0D77A3DC-BDCC-4A7B-8FCA-72CBBFC7EA68}" destId="{3B8097D4-D885-42EC-B74B-5702CD6E1C0F}" srcOrd="5" destOrd="0" parTransId="{14756750-22DD-415D-A008-828F6CC84735}" sibTransId="{A08FBFCF-0E9E-4940-9BDC-F2AF0B362922}"/>
    <dgm:cxn modelId="{0A467587-313D-4658-8309-801F5FAB4C38}" srcId="{661CA91E-79D2-424C-AE4A-EB9E1AB2F78C}" destId="{23F976F6-1E05-4619-B63A-352E2C375FF9}" srcOrd="1" destOrd="0" parTransId="{8E3CA242-273F-48D4-B021-7C5A5B351BBA}" sibTransId="{D2C10EFE-0F1F-4BFB-BDBA-7FBFFCF0FC87}"/>
    <dgm:cxn modelId="{52798ED6-5C82-457F-A872-7BC4E11F545F}" srcId="{0D77A3DC-BDCC-4A7B-8FCA-72CBBFC7EA68}" destId="{661CA91E-79D2-424C-AE4A-EB9E1AB2F78C}" srcOrd="11" destOrd="0" parTransId="{8A2EBB63-1F4D-48E7-91CD-1F1A7222D80A}" sibTransId="{B6840529-E1CC-40B0-86D0-CAA75631CC2A}"/>
    <dgm:cxn modelId="{C6E9A9BD-B2E7-465F-B065-479629CFE356}" srcId="{0D77A3DC-BDCC-4A7B-8FCA-72CBBFC7EA68}" destId="{A3BD96D3-60E9-47B2-A283-479B736B07C2}" srcOrd="9" destOrd="0" parTransId="{63935D4A-311E-49F4-81D3-BBC52E7D1234}" sibTransId="{9F87EE9F-0E90-4B0C-9279-06144A4869D9}"/>
    <dgm:cxn modelId="{B7172B65-5DFE-43C7-BDAC-6B2B27006D1C}" type="presOf" srcId="{78909F7D-2172-4E00-900E-6250F79A2870}" destId="{249CB39F-36F5-4395-B18C-21132B86E06D}" srcOrd="0" destOrd="0" presId="urn:microsoft.com/office/officeart/2005/8/layout/radial4"/>
    <dgm:cxn modelId="{4E1DF1C3-36B7-4912-BBF3-4679C7284F07}" srcId="{7BCDF329-7C73-474C-8E76-522D729B0543}" destId="{A72E57E7-C6B6-4E88-9471-907B42683DAB}" srcOrd="0" destOrd="0" parTransId="{D6F04093-B2C2-4EB8-BFC5-0204D5966E09}" sibTransId="{B26A71CD-0419-40BD-A03A-5F4326CEA9D2}"/>
    <dgm:cxn modelId="{F5B192EA-0CD1-4AB8-A4B5-7B4397744BD3}" srcId="{661CA91E-79D2-424C-AE4A-EB9E1AB2F78C}" destId="{4DBF3FC1-D992-45D9-B391-F234BA580D92}" srcOrd="0" destOrd="0" parTransId="{9C7DEE3A-AE52-48F1-9979-4A3C9C5B782B}" sibTransId="{3928A9F7-7689-41DE-8BF1-73D7E1DDA863}"/>
    <dgm:cxn modelId="{53215801-C99B-48BC-8BB1-C6DC55B4FEC5}" srcId="{3B8097D4-D885-42EC-B74B-5702CD6E1C0F}" destId="{8F6EB4BD-B5A2-41FD-B58F-BF0D72FB5479}" srcOrd="2" destOrd="0" parTransId="{F8199340-3604-4E4F-AB56-3FF6740AFEF8}" sibTransId="{5D9660CA-6CFA-4161-9955-45BFDA472552}"/>
    <dgm:cxn modelId="{D595F017-5E27-4387-A2FD-29B3E004864E}" srcId="{0D77A3DC-BDCC-4A7B-8FCA-72CBBFC7EA68}" destId="{734815D4-1DF8-44F9-A7AC-E0676DF48F52}" srcOrd="7" destOrd="0" parTransId="{66F7BFFB-0F96-4712-BBEF-A5D0A6ED2F78}" sibTransId="{AC5CD063-202D-4FB4-B725-074E72A78CAC}"/>
    <dgm:cxn modelId="{3ED4FE0B-9F11-4E6D-8C57-43D54BC49DC0}" srcId="{661CA91E-79D2-424C-AE4A-EB9E1AB2F78C}" destId="{276F39E5-C168-4C1F-B7B7-C8F3090B3690}" srcOrd="2" destOrd="0" parTransId="{B502E45A-4A55-42D0-8307-B6B1A03165DD}" sibTransId="{F073CBB0-AED7-48BB-A9FD-0B02C38EBA98}"/>
    <dgm:cxn modelId="{2701AAA0-644B-4567-808A-9705D6FB4D7C}" srcId="{A3BD96D3-60E9-47B2-A283-479B736B07C2}" destId="{64F427C2-C0C9-452D-BB19-36D0DD0541B9}" srcOrd="0" destOrd="0" parTransId="{689AA6C9-A12C-4671-ACB2-E6C628554461}" sibTransId="{FAAB80A6-B579-47BB-9B08-F129C2C37CEC}"/>
    <dgm:cxn modelId="{1103EFF3-4DF4-4F2F-85A9-A2514C567344}" srcId="{3B8097D4-D885-42EC-B74B-5702CD6E1C0F}" destId="{B5E51F12-D946-48F3-BBB3-1BDD77FA6041}" srcOrd="1" destOrd="0" parTransId="{7CB1A6E4-29BC-4AF9-B3C7-1081983748CD}" sibTransId="{3CCA48EC-76A4-4F7B-9BE3-C36C8BA95FEA}"/>
    <dgm:cxn modelId="{6055979D-50DC-4FE4-95F6-27BABBF798C8}" srcId="{0D77A3DC-BDCC-4A7B-8FCA-72CBBFC7EA68}" destId="{2D7667A2-E0D5-4241-90FE-68261BA58418}" srcOrd="12" destOrd="0" parTransId="{99E25080-04E6-4050-AA52-F6F687BFC224}" sibTransId="{E4DAE9BB-9FEE-42B0-9112-186C1FA095B1}"/>
    <dgm:cxn modelId="{5251426B-912F-4941-A50B-93B1B97C16D9}" srcId="{7BCDF329-7C73-474C-8E76-522D729B0543}" destId="{1FD79143-B204-42A5-9381-DBD2C48951FE}" srcOrd="2" destOrd="0" parTransId="{860C366C-8C22-4E86-B8B4-23108EEE6B71}" sibTransId="{0CAE3545-7B22-48E8-8CE4-7F8FBE2055E4}"/>
    <dgm:cxn modelId="{8217FEC5-49B8-46FF-9CCB-01CF5A64DD7B}" srcId="{0D77A3DC-BDCC-4A7B-8FCA-72CBBFC7EA68}" destId="{68E7A4AA-930F-42A6-B6C2-738B27E88A18}" srcOrd="4" destOrd="0" parTransId="{F3FECA73-6040-481B-8D16-90A7B9DBB8AB}" sibTransId="{EC2DBC0E-9F5E-4649-B023-794E355E3973}"/>
    <dgm:cxn modelId="{251D8F18-D4D5-4839-9944-56A80B574190}" srcId="{0D77A3DC-BDCC-4A7B-8FCA-72CBBFC7EA68}" destId="{7D557D06-C882-44A6-81CF-C3321A44D50A}" srcOrd="2" destOrd="0" parTransId="{E197ED62-4F75-4544-B3FE-9871A90164F0}" sibTransId="{E45DF86B-777A-4A65-AA77-6B08D64394F5}"/>
    <dgm:cxn modelId="{6BEA17AA-25DA-48B8-AD62-E19CC91F10A8}" srcId="{0D77A3DC-BDCC-4A7B-8FCA-72CBBFC7EA68}" destId="{5D6D7B79-FB77-4135-8A26-E3900A74E63C}" srcOrd="3" destOrd="0" parTransId="{B49A947A-AC48-428B-95DD-6ACB508461CE}" sibTransId="{E1513BF5-AF25-4D79-88D1-40377974177D}"/>
    <dgm:cxn modelId="{31FB859F-9B04-4041-90B9-D9CBFC14532F}" srcId="{0D77A3DC-BDCC-4A7B-8FCA-72CBBFC7EA68}" destId="{A1EDB533-D87F-4CE9-934A-05C10DA1EF1D}" srcOrd="10" destOrd="0" parTransId="{81DA68CF-5213-4591-BF73-8B358F2AC963}" sibTransId="{8D4BB6E5-1BF4-4474-A4D9-82C770FA42AE}"/>
    <dgm:cxn modelId="{2E7DDCD4-8DDB-42C7-8CF1-A9D5C3D96460}" srcId="{734815D4-1DF8-44F9-A7AC-E0676DF48F52}" destId="{721A6CB9-2939-47D2-AD48-36FBE65EE03D}" srcOrd="2" destOrd="0" parTransId="{59878107-99FC-4133-874D-1BF6A82D5B02}" sibTransId="{1A698475-F1BC-4354-894B-CE2BA1AF05B5}"/>
    <dgm:cxn modelId="{75C1215C-113D-4F87-B585-BC9206FE785C}" srcId="{0D77A3DC-BDCC-4A7B-8FCA-72CBBFC7EA68}" destId="{147EFC8D-245F-47A3-956F-285E894BA3B2}" srcOrd="8" destOrd="0" parTransId="{C84258A4-E068-46ED-A1B2-C689DFD94923}" sibTransId="{06AAA784-CE9A-4EC8-9CBF-3FB5B5D006AD}"/>
    <dgm:cxn modelId="{B555B932-F22A-4FAD-BB12-54AD2BD7FFB1}" srcId="{0D77A3DC-BDCC-4A7B-8FCA-72CBBFC7EA68}" destId="{78909F7D-2172-4E00-900E-6250F79A2870}" srcOrd="0" destOrd="0" parTransId="{649DBDF5-2518-420E-8811-6B646DBA1911}" sibTransId="{0D5E35F3-CCCE-4265-97C5-10FFF1A2EC66}"/>
    <dgm:cxn modelId="{2BA3D672-5F1D-411E-A465-296446E743AC}" srcId="{A3BD96D3-60E9-47B2-A283-479B736B07C2}" destId="{2F677637-2C3A-4FE2-ACB0-7F27290D020A}" srcOrd="1" destOrd="0" parTransId="{7965EF2F-0EB0-4B43-B619-B372BD4EDCE6}" sibTransId="{96B40943-46E9-4948-B0DA-45092920D15F}"/>
    <dgm:cxn modelId="{B60C35AF-5085-4F51-8E3E-1EB4630C85AA}" srcId="{0D77A3DC-BDCC-4A7B-8FCA-72CBBFC7EA68}" destId="{F05E3B3D-17FE-43CE-AA87-87C9B7B67BCA}" srcOrd="6" destOrd="0" parTransId="{CD63841E-3A7F-4D9F-9FDD-540B62140EF1}" sibTransId="{7D6A35DF-EEBC-4B4C-B676-A23940D1BA1A}"/>
    <dgm:cxn modelId="{2DDE08D9-6EC2-45B8-B9CD-40747906564C}" type="presOf" srcId="{0D77A3DC-BDCC-4A7B-8FCA-72CBBFC7EA68}" destId="{CD6E0ADC-C5ED-4FDA-82BB-98AFC28E634B}" srcOrd="0" destOrd="0" presId="urn:microsoft.com/office/officeart/2005/8/layout/radial4"/>
    <dgm:cxn modelId="{FEE11B5B-5589-46A8-805D-2CFB50B3B0FC}" type="presParOf" srcId="{CD6E0ADC-C5ED-4FDA-82BB-98AFC28E634B}" destId="{249CB39F-36F5-4395-B18C-21132B86E06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9F77B-5573-4F57-909D-D74228E79DC5}">
      <dsp:nvSpPr>
        <dsp:cNvPr id="0" name=""/>
        <dsp:cNvSpPr/>
      </dsp:nvSpPr>
      <dsp:spPr>
        <a:xfrm>
          <a:off x="0" y="69314"/>
          <a:ext cx="8206907" cy="19729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Уставом, в структуру органов местного самоуправления входят</a:t>
          </a:r>
          <a:r>
            <a:rPr lang="ru-RU" sz="1400" b="1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Глава Муниципального образования;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Муниципальном образовании имеется одно подведомственное учреждение, которое на данный момент проходит ликвидационные мероприятия</a:t>
          </a:r>
          <a:endParaRPr lang="ru-RU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69314"/>
        <a:ext cx="8206907" cy="1972959"/>
      </dsp:txXfrm>
    </dsp:sp>
    <dsp:sp modelId="{94EB5DF6-787A-46AF-AB9D-E295DA937C50}">
      <dsp:nvSpPr>
        <dsp:cNvPr id="0" name=""/>
        <dsp:cNvSpPr/>
      </dsp:nvSpPr>
      <dsp:spPr>
        <a:xfrm>
          <a:off x="0" y="2153482"/>
          <a:ext cx="8206907" cy="105287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Совет- </a:t>
          </a: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постоянно действующий представительный орган местного самоуправления муниципального образования. Рассматривает проект местного бюджета, утверждает местный бюджет, осуществляет контроль его исполнения.</a:t>
          </a:r>
        </a:p>
      </dsp:txBody>
      <dsp:txXfrm>
        <a:off x="0" y="2153482"/>
        <a:ext cx="8206907" cy="1052870"/>
      </dsp:txXfrm>
    </dsp:sp>
    <dsp:sp modelId="{46996733-C17A-4E28-98FA-C04F697405FC}">
      <dsp:nvSpPr>
        <dsp:cNvPr id="0" name=""/>
        <dsp:cNvSpPr/>
      </dsp:nvSpPr>
      <dsp:spPr>
        <a:xfrm>
          <a:off x="0" y="3384377"/>
          <a:ext cx="8206907" cy="221911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Местная Администрация </a:t>
          </a:r>
          <a:r>
            <a:rPr lang="ru-RU" sz="1400" b="1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исполнительный финансовый орган муниципального образования.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Полномочия Местной Администрации</a:t>
          </a:r>
          <a:r>
            <a:rPr lang="ru-RU" sz="1400" b="1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Составляет проект  местного бюджета , представляет  его с необходимыми документами и материалами в Муниципальный Совет;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муниципальные программы, реализуемые за счет средств местного бюджета;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 исполнение местного бюджета по расходам;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Представляет годовой отчет  об исполнении бюджета на утверждение в Муниципальный Совет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i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384377"/>
        <a:ext cx="8206907" cy="2219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7022B-4C11-433E-AF8F-CA7729763721}">
      <dsp:nvSpPr>
        <dsp:cNvPr id="0" name=""/>
        <dsp:cNvSpPr/>
      </dsp:nvSpPr>
      <dsp:spPr>
        <a:xfrm>
          <a:off x="1" y="0"/>
          <a:ext cx="8280917" cy="249284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 МО «Гавань» на 2021 год утвержден Решением Муниципального Совета от 30.11.2020 № 26 «Об утверждении местного бюджета МО «Гавань» на 2021 год»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61 195,9 тыс. руб.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63 234,4 тыс.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дефицитом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2 038,5 тыс. руб.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" y="0"/>
        <a:ext cx="8280917" cy="2492845"/>
      </dsp:txXfrm>
    </dsp:sp>
    <dsp:sp modelId="{B99FE444-377D-4397-9EBE-2683490AFAB0}">
      <dsp:nvSpPr>
        <dsp:cNvPr id="0" name=""/>
        <dsp:cNvSpPr/>
      </dsp:nvSpPr>
      <dsp:spPr>
        <a:xfrm>
          <a:off x="13597" y="2648356"/>
          <a:ext cx="8267322" cy="252566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отчетного года в местный бюджет 7 раз вносились изменения, с учетом которых основные показатели составили: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доходам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68 489,0 тыс. руб.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расходам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67 950,8 тыс.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профицитом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538,2 тыс.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597" y="2648356"/>
        <a:ext cx="8267322" cy="2525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CB39F-36F5-4395-B18C-21132B86E06D}">
      <dsp:nvSpPr>
        <dsp:cNvPr id="0" name=""/>
        <dsp:cNvSpPr/>
      </dsp:nvSpPr>
      <dsp:spPr>
        <a:xfrm>
          <a:off x="1" y="71851"/>
          <a:ext cx="8856982" cy="226348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57150">
            <a:bevelT w="38100" h="38100" prst="angle"/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ДЕФИЦИТ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 – превышение расходов над доходами.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бюджета – превышение доходов над расходами.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Единственным источником покрытия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ДЕФИЦИТА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бюджета является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ОСТАТКИ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на счетах муниципального образования на начало года.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Остаток на счете + плановые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позволят произвести плановые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полном объеме.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*Субвенции (переданные гос. полномочия) из бюджета Санкт-Петербурга на выполнение передаваемых полномочий по опеке и попечительству</a:t>
          </a:r>
          <a:endParaRPr lang="ru-RU" sz="1600" kern="1200" dirty="0">
            <a:solidFill>
              <a:schemeClr val="accent1">
                <a:lumMod val="75000"/>
              </a:scheme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71851"/>
        <a:ext cx="8856982" cy="226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D67B-27DB-4643-8ABF-15D69A50471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F152-C380-4A7C-9800-D1550076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F152-C380-4A7C-9800-D155007633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8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F152-C380-4A7C-9800-D155007633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0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B5A7-EB04-49B1-A378-073FCC6FA40E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3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A387-AADF-44B3-8BAE-602FD2436335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42D-4A53-4036-86C6-37367EF405DC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4B9B-9E5A-4BA6-AAB1-E6F0FD0C5465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7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4183-118F-4F49-81E4-34FA25C89F6A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5590-5844-4DDD-873A-AB39303F0C5E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6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37D0-BF9E-47F2-A773-A0FC5DECA6F8}" type="datetime1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40B4-F43E-43AD-B0B2-133492358445}" type="datetime1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3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3D6-218A-4449-8E7E-1D6B7010C63E}" type="datetime1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3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70ED-CA36-4CE7-9378-A11F4CBEEBF6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A234-0396-477E-A113-C7D73A970C65}" type="datetime1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9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F58D6-3688-4043-9007-35DBF981E8D2}" type="datetime1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FDED-AB62-4DEF-BE55-1A6E120D1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9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mo.polustrovo@mail.ru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6864" cy="25922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Муниципальное образование Гавань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Отчет об исполнении местного бюджета Муниципального образования Гавань </a:t>
            </a:r>
            <a:b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за 2021 год</a:t>
            </a:r>
            <a:endParaRPr lang="ru-RU" sz="3000" b="1" i="1" dirty="0">
              <a:solidFill>
                <a:srgbClr val="FF0000"/>
              </a:solidFill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 descr="\\192.168.0.55\Volume_1\Obmen\Павленко Е.С\moyagavan- ГЕРБ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448272" cy="2448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348861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488832" cy="50405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Муниципального образования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за 2019-2021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10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53277"/>
              </p:ext>
            </p:extLst>
          </p:nvPr>
        </p:nvGraphicFramePr>
        <p:xfrm>
          <a:off x="395536" y="1343928"/>
          <a:ext cx="8568951" cy="521228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0950"/>
                <a:gridCol w="3405842"/>
                <a:gridCol w="1500046"/>
                <a:gridCol w="1416710"/>
                <a:gridCol w="1485403"/>
              </a:tblGrid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25 729,5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23 088,0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23 688,6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4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192,4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26 069,3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24 723,9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21 817,5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87,6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1 892,3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13 506,9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3 491,4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8 328,4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10 288,6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10 260,9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10 535,8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3 376,2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923,3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1 327,2</a:t>
                      </a:r>
                      <a:endParaRPr lang="ru-RU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0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(всего)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82 499,0</a:t>
                      </a:r>
                      <a:endParaRPr lang="ru-RU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63 643,3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66 795,6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4"/>
          <p:cNvSpPr txBox="1">
            <a:spLocks/>
          </p:cNvSpPr>
          <p:nvPr/>
        </p:nvSpPr>
        <p:spPr>
          <a:xfrm>
            <a:off x="827584" y="16093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расходов местного бюджета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0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475656" y="-20429"/>
            <a:ext cx="690872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38811"/>
              </p:ext>
            </p:extLst>
          </p:nvPr>
        </p:nvGraphicFramePr>
        <p:xfrm>
          <a:off x="1619672" y="3645024"/>
          <a:ext cx="6509004" cy="17281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627251"/>
                <a:gridCol w="1627251"/>
                <a:gridCol w="1627251"/>
                <a:gridCol w="1627251"/>
              </a:tblGrid>
              <a:tr h="82761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2021 год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01.01.2021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005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151" y="1124744"/>
            <a:ext cx="83814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расходовании средств резервного фонда Местной Администрации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Гавань за 2021 год (тыс. руб.)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резервного фонда Местной Администрации  МО Гавань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не производилось.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Александра\Desktop\Sasha\Сайт\2018\БЮДЖЕТ ДЛЯ ГРАЖДАН\Картинки для бюджета\Рисунок1563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4586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11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1619672" y="116632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местного бюджета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6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79313" y="166691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19672" y="736996"/>
            <a:ext cx="6912768" cy="8197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численности работников органов местного самоуправления и фактических затратах на их денежное содержание за 2021 год (тыс. руб.)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12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27242"/>
              </p:ext>
            </p:extLst>
          </p:nvPr>
        </p:nvGraphicFramePr>
        <p:xfrm>
          <a:off x="179512" y="1556793"/>
          <a:ext cx="8784976" cy="51845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0067"/>
                <a:gridCol w="4900545"/>
                <a:gridCol w="1657517"/>
                <a:gridCol w="1626847"/>
              </a:tblGrid>
              <a:tr h="7288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2021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01.01.2022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9283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Муниципальный Совет МО «Гавань»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муниципального образования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l"/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с начислениями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1 380,1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1 377,2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196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Аппарат представительного органа муниципального образования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l"/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с начислениями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1 604,2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1 601,7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Местная администрация МО «Гавань»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Глава местной администрации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с начислениями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1 249,3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886,0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262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 обеспечение деятельности местной администрации по решению вопросов местного значения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1188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оплату труда с начислениями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14 501,0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16 756,7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4"/>
          <p:cNvSpPr txBox="1">
            <a:spLocks/>
          </p:cNvSpPr>
          <p:nvPr/>
        </p:nvSpPr>
        <p:spPr>
          <a:xfrm>
            <a:off x="1259632" y="188640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расходов местного бюджета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2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5976664" cy="432048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13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556792"/>
            <a:ext cx="6049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 местного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реализованных по программам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в общем объеме расходов бюджета Муниципального образования муниципальный округ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51520" y="3933056"/>
            <a:ext cx="2988888" cy="5208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717032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4831" y="719765"/>
            <a:ext cx="69847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муниципальный округ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 программно-целевому принципу на базе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охватывающих все сферы социально-экономической жизни муниципалитета.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444208" y="2132856"/>
            <a:ext cx="202215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32 621 тыс. рублей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40152" y="3068960"/>
            <a:ext cx="1074928" cy="5040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48,9 %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4725144"/>
            <a:ext cx="3168354" cy="1920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880320" cy="19469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25144"/>
            <a:ext cx="1080120" cy="1881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25144"/>
            <a:ext cx="1152128" cy="187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5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940152" y="5535237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2060848"/>
            <a:ext cx="3060896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3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исполненных мероприятий в 2021 году:</a:t>
            </a:r>
            <a:endParaRPr lang="ru-RU" sz="1300" b="1" cap="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259632" y="-29063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227621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САНКТ-ПЕТЕРБУРГА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ГАВАНЬ»</a:t>
            </a: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36912"/>
            <a:ext cx="5256584" cy="43088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территорий зеленых насаждений внутриквартального озеленения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1 702 тыс. руб.: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(клен, каштан, лиственница) в количестве 53 шт. по адресам: Гаванская, дом 42, Шевченко, дом 25-3, Шевченко, дом 11, Средний, дом 96,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Карташихина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 12, Гаванская, дом 45, Гаванская, дом 48,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Карташихина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 4, Гаванская, дом 6, Гаванская, дом 46, Весельная, дом 5, Детская, дом 30, Гаванская, дом 49-2,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Карташихина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 15, Наличная, дом 22, Наличная, дом 35-1, Малый, дом 35-1, Малый, дом 65-2, Шевченко, дом 28, Большой пр., дом 92, Шевченко, дом 17, Морская, дом 9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кустарников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1 750 шт. по адресам: Гаванская, дом 42, Наличная, дом41, Гаванская, дом 41-43, Гаванская, дом 45, Гаванская, дом 49-2, Гаванская, дом 47, Нахимова, дом 8.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Установка, содержание и ремонт ограждений газонов,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986,14 тыс. руб.: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ограждений газонов в количестве  300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(покраска) ограждений газонов в количестве 1000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м.п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детского игрового оборудования (демонтаж/монтаж) в количестве 51 шт., поставка песка в песочницы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4 033,77 тыс. руб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5892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 всем разделам программы: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21 817,5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3096344" cy="4706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4077072"/>
            <a:ext cx="1512167" cy="1080120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14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75656" y="0"/>
            <a:ext cx="57646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0" name="Рисунок 19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6673"/>
            <a:ext cx="1494166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08920"/>
            <a:ext cx="1499659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1836204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2880320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38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альтернативный процесс 13"/>
          <p:cNvSpPr/>
          <p:nvPr/>
        </p:nvSpPr>
        <p:spPr>
          <a:xfrm>
            <a:off x="1259632" y="2060848"/>
            <a:ext cx="3060896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3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исполненных мероприятий в 2021 году:</a:t>
            </a:r>
            <a:endParaRPr lang="ru-RU" sz="1300" b="1" cap="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259632" y="-29063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227621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САНКТ-ПЕТЕРБУРГА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ГАВАНЬ»</a:t>
            </a: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5256584" cy="4170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внутриквартальных территорий в части обеспечения ремонта покрытий, расположенных на внутриквартальных территориях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7 554,72 тыс. руб.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(ремонт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-бетонного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покрытия)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528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адресам: Средний, дом 86, Весельная, дом 9-11.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Ямочный и аварийный ремонт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2 772,00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МАФ и уличной мебели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75 тыс. руб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информационных щитов «Выгул собак запрещен» в количестве 10 шт.;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информационных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щитов для детских площадок с перечнем детского игрового оборудования и правил эксплуатации в количестве 3 шт.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в том числе уборка, территорий зеленых насаждений общего пользования местного значения ( 99 309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защиту зеленых насаждений на указанных территориях. В частности, на территории МО в 2021 году уборка листьев производилась экологическим способом, путем сбора листьев не в мешки, а в огромную сеть, погрузки этой сети с листьями с дальнейшей утилизацией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5 712,68 тыс. руб.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3096344" cy="4706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15</a:t>
            </a:fld>
            <a:endParaRPr lang="ru-RU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75656" y="0"/>
            <a:ext cx="57646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0" name="Рисунок 19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880320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2936"/>
            <a:ext cx="2428893" cy="1800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7152"/>
            <a:ext cx="2435762" cy="18268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993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альтернативный процесс 13"/>
          <p:cNvSpPr/>
          <p:nvPr/>
        </p:nvSpPr>
        <p:spPr>
          <a:xfrm>
            <a:off x="1259632" y="2060848"/>
            <a:ext cx="3060896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3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исполненных мероприятий в 2021 году:</a:t>
            </a:r>
            <a:endParaRPr lang="ru-RU" sz="1300" b="1" cap="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259632" y="-29063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227621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САНКТ-ПЕТЕРБУРГА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ГАВАНЬ»</a:t>
            </a: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5256584" cy="41088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санитарных рубок, а также удаление аварийных, больных деревьев и кустарников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300 тыс. руб.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(размещение), переустройство и ремонт объектов зеленых насаждений (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омолаживание, санитарная прочистка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546 тыс. руб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паспортизации территории зеленых насаждений общего пользования местного значения на территории МО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536,35 тыс. руб.</a:t>
            </a:r>
          </a:p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Новогоднее оформление фасадов, экспертиза результатов проведения работ по благоустройству, приобретение инструмента, мешков для мусора и т.д.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370,84 тыс. руб.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3096344" cy="4706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16</a:t>
            </a:fld>
            <a:endParaRPr lang="ru-RU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75656" y="0"/>
            <a:ext cx="576468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0" name="Рисунок 19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3563888" cy="267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552395" cy="2664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294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5868144" y="5373217"/>
            <a:ext cx="3096344" cy="108012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7624" y="2348880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348861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1181651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местных праздников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участие в организации и проведении городских праздничных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зрелищных мероприятий»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068960"/>
            <a:ext cx="5600113" cy="24929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полного снятия блокады Ленинграда от фашистской блокады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народа в Великой Отечественной Войне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300- ю Гавани. Праздник «День МО Гавань»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пожилых людей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инвалидов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Рождественские праздники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445225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 всем разделам программы: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4 746,5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87624" y="72610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17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403648" y="16204"/>
            <a:ext cx="58326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187623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92696"/>
            <a:ext cx="3168119" cy="2112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3204060" cy="2136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149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156176" y="5733256"/>
            <a:ext cx="2808312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7624" y="2060848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75656" y="44624"/>
            <a:ext cx="7204845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227621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проведение досуговых мероприятий 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жителей МО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5976664" cy="40010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 (для пожилых людей). Поездки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Кобону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усадьба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парк Стальной десант, водные экскурсии и т.п.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пригласительных билетов в театры для жителей МО Гавань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пригласительных билетов в театры для жителей МО Гавань дошкольного возраста (4-10 лет)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культурно-массовое мероприятие (семейный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«Дворы моей Гавани»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культурно-массовое мероприятие (семейный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«300 лет Галерной Гавани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661248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 всем разделам программы: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3 398,9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187624" y="726106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18</a:t>
            </a:fld>
            <a:endParaRPr lang="ru-RU" dirty="0"/>
          </a:p>
        </p:txBody>
      </p:sp>
      <p:sp>
        <p:nvSpPr>
          <p:cNvPr id="19" name="Заголовок 14"/>
          <p:cNvSpPr txBox="1">
            <a:spLocks/>
          </p:cNvSpPr>
          <p:nvPr/>
        </p:nvSpPr>
        <p:spPr>
          <a:xfrm>
            <a:off x="1691680" y="44624"/>
            <a:ext cx="54046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187623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29" y="692696"/>
            <a:ext cx="1836205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12977"/>
            <a:ext cx="1851670" cy="24688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012160" y="5661248"/>
            <a:ext cx="3024336" cy="918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2492896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547664" y="44624"/>
            <a:ext cx="7132837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91680" y="-86829"/>
            <a:ext cx="5764685" cy="576064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19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196752"/>
            <a:ext cx="59766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развития на территории МО Гавань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МО Гавань»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212976"/>
            <a:ext cx="5976664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групповых физкультурно-оздоровительных программ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скандинавская ходьба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турнира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мини-футболу;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ахматного турнира на приз МО Гавань;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уличного марафона среди жителей МО Гавань;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73325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 всем разделам программы: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348880"/>
            <a:ext cx="2654306" cy="1584176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2"/>
            <a:ext cx="2664296" cy="1440160"/>
          </a:xfrm>
          <a:prstGeom prst="rect">
            <a:avLst/>
          </a:prstGeom>
          <a:effectLst>
            <a:outerShdw blurRad="203200" dist="50800" dir="5400000" algn="ctr" rotWithShape="0">
              <a:srgbClr val="000000"/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8680"/>
            <a:ext cx="2627784" cy="1762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74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ятиугольник 27"/>
          <p:cNvSpPr/>
          <p:nvPr/>
        </p:nvSpPr>
        <p:spPr>
          <a:xfrm>
            <a:off x="1314650" y="4890088"/>
            <a:ext cx="2880320" cy="1151275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331639" y="3114266"/>
            <a:ext cx="2880320" cy="1175107"/>
          </a:xfrm>
          <a:prstGeom prst="homePlate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 prstMaterial="translucentPowder">
            <a:bevelT w="114300" prst="hardEdge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76100" y="-84579"/>
            <a:ext cx="3574039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5048452"/>
            <a:ext cx="259228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35 997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1351" y="3343700"/>
            <a:ext cx="276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3" name="Picture 19" descr="C:\Users\Александра\Desktop\Sasha\Сайт\2018\БЮДЖЕТ ДЛЯ ГРАЖДАН\Картинки для бюджета\иконки\icons-1337908_960_7202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16" y="5291102"/>
            <a:ext cx="673882" cy="6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Александра\Desktop\Sasha\Сайт\2018\БЮДЖЕТ ДЛЯ ГРАЖДАН\Картинки для бюджета\иконки\icons-1337908_960_72057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21" y="3446898"/>
            <a:ext cx="750679" cy="5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1351" y="825531"/>
            <a:ext cx="7302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Муниципальное образование Санкт-Петербурга муниципальный округ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Гавань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образования, исполняющий полномочия председателя Муниципального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Вавилина </a:t>
            </a:r>
            <a:r>
              <a:rPr lang="ru-RU" sz="1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Нэлли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Юрьевна</a:t>
            </a: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обязанности Главы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-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Галина Викторовна</a:t>
            </a:r>
            <a:endParaRPr lang="ru-RU" sz="1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1" y="-110916"/>
            <a:ext cx="1395261" cy="133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2933422"/>
            <a:ext cx="3644516" cy="32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300192" y="5661248"/>
            <a:ext cx="2664296" cy="7920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1916832"/>
            <a:ext cx="2988888" cy="46226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547664" y="123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73800" y="-122448"/>
            <a:ext cx="5404645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20</a:t>
            </a:fld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279737"/>
            <a:ext cx="60762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«Учреждение печатного средства массовой информации, опубликование муниципальных правовых актов, иной информации»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92896"/>
            <a:ext cx="5976664" cy="16773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и распространение муниципальной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«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Гаванский городок» </a:t>
            </a: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«Гаванский городок» – 8 выпусков, тираж 90 000 </a:t>
            </a:r>
            <a:r>
              <a:rPr lang="ru-RU" sz="17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</a:t>
            </a: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«Гаванский городок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7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спецвыпуск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23 выпуска, тираж 15 000 </a:t>
            </a:r>
            <a:r>
              <a:rPr lang="ru-RU" sz="17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</a:t>
            </a: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6678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 всем разделам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1 150 </a:t>
            </a:r>
            <a:r>
              <a:rPr lang="ru-RU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764704"/>
            <a:ext cx="2988888" cy="358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52" y="3863555"/>
            <a:ext cx="1915957" cy="26511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861048"/>
            <a:ext cx="1859027" cy="26672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861048"/>
            <a:ext cx="1775092" cy="26642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9" y="1199541"/>
            <a:ext cx="1877731" cy="1498150"/>
          </a:xfrm>
          <a:prstGeom prst="rect">
            <a:avLst/>
          </a:prstGeom>
          <a:effectLst>
            <a:softEdge rad="3556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54" y="3408392"/>
            <a:ext cx="1877731" cy="1408298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9427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6372200" y="5535237"/>
            <a:ext cx="2736304" cy="9901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547664" y="-99392"/>
            <a:ext cx="5404645" cy="576064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21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1484784"/>
            <a:ext cx="5976664" cy="52937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 по военно-патриотическому воспитанию граждан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тыс. руб.;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по профилактике дорожно-транспортного травматизма на территории МО «Гавань»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 тыс. руб.;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муниципальных служащих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тыс. руб.;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СПб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38,7 </a:t>
            </a:r>
            <a:r>
              <a:rPr lang="ru-RU" sz="1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профилактике терроризма и экстремизма, а также ликвидации последствий проявления терроризма и экстремизма на территории МО Гавань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тыс. </a:t>
            </a:r>
            <a:r>
              <a:rPr lang="ru-RU" sz="1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о вреде потребления табака и вредном воздействии окружающего табачного дыма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тыс. руб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подготовки и обучения неработающего население способам защиты и действиям в чрезвычайных ситуациях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тыс.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деятельности и профилактике правонарушений в СПб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тыс.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по сохранению и развитию местных традиций и обрядов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 тыс.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финансировании временного трудоустройства несовершеннолетних в возрасте от 14 до 18 лет в свободное от учебы время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127,4 тыс.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условий для реализации мер, направленных на укрепление межнационального и межконфессионального согласия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тыс. руб.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по охране окружающей среды в границах МО Гавань –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тыс. руб.</a:t>
            </a: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58924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по всем разделам программы: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1 188,1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31640" y="764704"/>
            <a:ext cx="4824536" cy="5760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муниципальные программы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548679"/>
            <a:ext cx="1232012" cy="1642683"/>
          </a:xfrm>
          <a:prstGeom prst="rect">
            <a:avLst/>
          </a:prstGeom>
          <a:noFill/>
          <a:effectLst>
            <a:softEdge rad="1016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348880"/>
            <a:ext cx="1296109" cy="1224136"/>
          </a:xfrm>
          <a:prstGeom prst="rect">
            <a:avLst/>
          </a:prstGeom>
          <a:noFill/>
          <a:effectLst>
            <a:softEdge rad="889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\\192.168.0.55\Volume_1\Obmen\Павленко Е.С\moyagavan- ГЕР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17032"/>
            <a:ext cx="1322716" cy="176362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417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7489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22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331640" y="188640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на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" y="0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88726"/>
              </p:ext>
            </p:extLst>
          </p:nvPr>
        </p:nvGraphicFramePr>
        <p:xfrm>
          <a:off x="5004048" y="1628800"/>
          <a:ext cx="3672408" cy="466251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34572"/>
                <a:gridCol w="851725"/>
                <a:gridCol w="686111"/>
              </a:tblGrid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21 817,5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4 746,5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Досуговые мероприятия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3 398,9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Физкультура, спорт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муниципальные программы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1 188,1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660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32 621 тыс. руб.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571405"/>
              </p:ext>
            </p:extLst>
          </p:nvPr>
        </p:nvGraphicFramePr>
        <p:xfrm>
          <a:off x="611560" y="836712"/>
          <a:ext cx="432048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5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7489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23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331640" y="188640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" y="0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63142"/>
              </p:ext>
            </p:extLst>
          </p:nvPr>
        </p:nvGraphicFramePr>
        <p:xfrm>
          <a:off x="4571999" y="836712"/>
          <a:ext cx="4104458" cy="57204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21"/>
                <a:gridCol w="720080"/>
                <a:gridCol w="504057"/>
              </a:tblGrid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городов федерального значения на содержание ребенка в семье опекуна и приемной семье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5 550,7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 бюджетам внутригородских муниципальных образований Санкт-Петербурга на вознаграждение, причитающееся приемному родителю</a:t>
                      </a:r>
                    </a:p>
                    <a:p>
                      <a:pPr algn="l"/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algn="l"/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10 745,7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426839"/>
              </p:ext>
            </p:extLst>
          </p:nvPr>
        </p:nvGraphicFramePr>
        <p:xfrm>
          <a:off x="539552" y="836712"/>
          <a:ext cx="432048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95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11749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5404645" cy="432048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местного бюджета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24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2780928"/>
            <a:ext cx="5647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профицита МО Гавань за 202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013176"/>
            <a:ext cx="2814012" cy="1575846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5013176"/>
            <a:ext cx="2385495" cy="1587438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013176"/>
            <a:ext cx="2478751" cy="1648034"/>
          </a:xfrm>
          <a:prstGeom prst="rect">
            <a:avLst/>
          </a:prstGeom>
          <a:noFill/>
          <a:effectLst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3240" y="1342341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 с профицитом.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 это превышение доходов над расходами бюджета. </a:t>
            </a:r>
          </a:p>
          <a:p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228184" y="2636912"/>
            <a:ext cx="2310182" cy="9189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- 113,7 тыс. рублей.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4572000" y="3068960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720080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835696" y="0"/>
            <a:ext cx="3574039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25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1720" y="1405050"/>
            <a:ext cx="45889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199406,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Шевченко, д.29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.:355-87-30, факс:355-54-19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ogavan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@mail.ru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6" name="Picture 4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989" y="1696574"/>
            <a:ext cx="761208" cy="7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а\AppData\Local\Microsoft\Windows\Temporary Internet Files\Content.IE5\R3HT3PIH\phone-1459352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20" y="2182552"/>
            <a:ext cx="598376" cy="5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андра\AppData\Local\Microsoft\Windows\Temporary Internet Files\Content.IE5\R3HT3PIH\150px-Arobaz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3380"/>
            <a:ext cx="597982" cy="5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лександра\Desktop\Sasha\Сайт\2018\БЮДЖЕТ ДЛЯ ГРАЖДАН\Картинки для бюджета\иконки\icons-1337907_960_72089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41" y="1434045"/>
            <a:ext cx="726427" cy="6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3995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четверг с 9.30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- с 9.30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обеденный перерыв -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- суббота, воскресенье</a:t>
            </a:r>
          </a:p>
        </p:txBody>
      </p:sp>
      <p:pic>
        <p:nvPicPr>
          <p:cNvPr id="16" name="Рисунок 15" descr="\\192.168.0.55\Volume_1\Obmen\Павленко Е.С\moyagavan- ГЕРБ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5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835696" y="116632"/>
            <a:ext cx="6696744" cy="720080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95736" y="44624"/>
            <a:ext cx="3574039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70839326"/>
              </p:ext>
            </p:extLst>
          </p:nvPr>
        </p:nvGraphicFramePr>
        <p:xfrm>
          <a:off x="323528" y="1052736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\\192.168.0.55\Volume_1\Obmen\Павленко Е.С\moyagavan- ГЕРБ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2" cy="122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3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331640" y="116632"/>
            <a:ext cx="6768752" cy="792088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4752528" cy="43204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4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19163552"/>
              </p:ext>
            </p:extLst>
          </p:nvPr>
        </p:nvGraphicFramePr>
        <p:xfrm>
          <a:off x="179512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 descr="\\192.168.0.55\Volume_1\Obmen\Павленко Е.С\moyagavan- ГЕРБ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24136" cy="128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7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07704" y="44624"/>
            <a:ext cx="676875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267744" y="-99392"/>
            <a:ext cx="5112568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5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3547023"/>
              </p:ext>
            </p:extLst>
          </p:nvPr>
        </p:nvGraphicFramePr>
        <p:xfrm>
          <a:off x="179512" y="1196752"/>
          <a:ext cx="8856984" cy="50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 descr="\\192.168.0.55\Volume_1\Obmen\Павленко Е.С\moyagavan- ГЕРБ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632" cy="1227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62801"/>
              </p:ext>
            </p:extLst>
          </p:nvPr>
        </p:nvGraphicFramePr>
        <p:xfrm>
          <a:off x="251520" y="3717032"/>
          <a:ext cx="8640960" cy="3024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41740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98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74 019,9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69 350,1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68 489,0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66 909,3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3247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межбюджетные трансферты*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10 488,6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10 459,8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58 965,2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58 615,4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7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82 499,0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63 643,3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67 950,8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66 795,6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98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</a:t>
                      </a:r>
                    </a:p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- 8 479,1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5 706,9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488832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975669" y="836712"/>
            <a:ext cx="5404645" cy="5760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за три года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6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4"/>
          <p:cNvSpPr txBox="1">
            <a:spLocks/>
          </p:cNvSpPr>
          <p:nvPr/>
        </p:nvSpPr>
        <p:spPr>
          <a:xfrm>
            <a:off x="1331640" y="160932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767709"/>
              </p:ext>
            </p:extLst>
          </p:nvPr>
        </p:nvGraphicFramePr>
        <p:xfrm>
          <a:off x="539552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403648" y="44624"/>
            <a:ext cx="7276853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687637" y="620688"/>
            <a:ext cx="6124725" cy="5760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Гавань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7</a:t>
            </a:fld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4"/>
          <p:cNvSpPr txBox="1">
            <a:spLocks/>
          </p:cNvSpPr>
          <p:nvPr/>
        </p:nvSpPr>
        <p:spPr>
          <a:xfrm>
            <a:off x="1259632" y="160932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по исполнению за 2021 год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98891"/>
              </p:ext>
            </p:extLst>
          </p:nvPr>
        </p:nvGraphicFramePr>
        <p:xfrm>
          <a:off x="395536" y="1268761"/>
          <a:ext cx="4104456" cy="518457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7802"/>
                <a:gridCol w="1116654"/>
              </a:tblGrid>
              <a:tr h="382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9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с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7 797,2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7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2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4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47 869,8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46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10 745,6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66 909,3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404868"/>
              </p:ext>
            </p:extLst>
          </p:nvPr>
        </p:nvGraphicFramePr>
        <p:xfrm>
          <a:off x="4572000" y="1268760"/>
          <a:ext cx="4536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4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187624" y="44624"/>
            <a:ext cx="7492877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9923"/>
              </p:ext>
            </p:extLst>
          </p:nvPr>
        </p:nvGraphicFramePr>
        <p:xfrm>
          <a:off x="1355150" y="1366758"/>
          <a:ext cx="7344816" cy="45478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80120"/>
                <a:gridCol w="4945042"/>
                <a:gridCol w="1319654"/>
              </a:tblGrid>
              <a:tr h="4830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en-US" sz="16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16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55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23 688,6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060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535,3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0234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21 817,5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окружающей среды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 кинематография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8 328,4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535,8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400" b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1062"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66 795,6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2" y="5589240"/>
            <a:ext cx="1796520" cy="11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8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831653" y="692696"/>
            <a:ext cx="612472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местного бюджета в функциональной структуре расходов за 2021 год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1403648" y="160932"/>
            <a:ext cx="7560840" cy="315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местного бюджета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\\192.168.0.55\Volume_1\Obmen\Павленко Е.С\moyagavan- ГЕРБ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0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а\Desktop\Sasha\баннер и герб\герб  jpeg\Полюстрово_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60"/>
            <a:ext cx="1008112" cy="11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1331640" y="44624"/>
            <a:ext cx="7632848" cy="576064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512" y="1412776"/>
            <a:ext cx="0" cy="532859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512" y="6741368"/>
            <a:ext cx="8784976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FDED-AB62-4DEF-BE55-1A6E120D1639}" type="slidenum">
              <a:rPr lang="ru-RU" smtClean="0"/>
              <a:t>9</a:t>
            </a:fld>
            <a:endParaRPr lang="ru-RU"/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1547664" y="160932"/>
            <a:ext cx="7416824" cy="819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расходов местного бюджета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192.168.0.55\Volume_1\Obmen\Павленко Е.С\moyagavan-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61"/>
            <a:ext cx="1231349" cy="1232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668100"/>
              </p:ext>
            </p:extLst>
          </p:nvPr>
        </p:nvGraphicFramePr>
        <p:xfrm>
          <a:off x="467544" y="692696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76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13451</TotalTime>
  <Words>2428</Words>
  <Application>Microsoft Office PowerPoint</Application>
  <PresentationFormat>Экран (4:3)</PresentationFormat>
  <Paragraphs>517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Yu Mincho Demibold</vt:lpstr>
      <vt:lpstr>Arial</vt:lpstr>
      <vt:lpstr>Arial Narrow</vt:lpstr>
      <vt:lpstr>Calibri</vt:lpstr>
      <vt:lpstr>Calibri Light</vt:lpstr>
      <vt:lpstr>Times New Roman</vt:lpstr>
      <vt:lpstr>Тема Office</vt:lpstr>
      <vt:lpstr>                                          Муниципальное образование Гавань   Отчет об исполнении местного бюджета Муниципального образования Гавань  за 2021 год</vt:lpstr>
      <vt:lpstr>Вводная часть</vt:lpstr>
      <vt:lpstr>     Вводная часть</vt:lpstr>
      <vt:lpstr>Основные характеристики бюджета</vt:lpstr>
      <vt:lpstr> Основные характеристики бюджета</vt:lpstr>
      <vt:lpstr>Динамика исполнения бюджета за три года </vt:lpstr>
      <vt:lpstr>Структура доходов бюджета Муниципального образования Гавань на 2021 год</vt:lpstr>
      <vt:lpstr>Презентация PowerPoint</vt:lpstr>
      <vt:lpstr>Презентация PowerPoint</vt:lpstr>
      <vt:lpstr>Динамика исполнения расходов бюджета Муниципального образования Гавань за 2019-2021 год  (тыс.руб.) </vt:lpstr>
      <vt:lpstr>Презентация PowerPoint</vt:lpstr>
      <vt:lpstr>  Отчет о численности работников органов местного самоуправления и фактических затратах на их денежное содержание за 2021 год (тыс. руб.)</vt:lpstr>
      <vt:lpstr>Реализация муниципальных программ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за 2021 год</vt:lpstr>
      <vt:lpstr>Реализация муниципальных программ на 2022 год</vt:lpstr>
      <vt:lpstr>Реализация муниципальных программ за 2021 год</vt:lpstr>
      <vt:lpstr>Презентация PowerPoint</vt:lpstr>
      <vt:lpstr>Презентация PowerPoint</vt:lpstr>
      <vt:lpstr>Дефицит местного бюджета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Anna</cp:lastModifiedBy>
  <cp:revision>517</cp:revision>
  <cp:lastPrinted>2022-05-12T08:42:34Z</cp:lastPrinted>
  <dcterms:created xsi:type="dcterms:W3CDTF">2018-06-05T07:09:18Z</dcterms:created>
  <dcterms:modified xsi:type="dcterms:W3CDTF">2022-05-12T08:52:09Z</dcterms:modified>
</cp:coreProperties>
</file>